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555" r:id="rId2"/>
    <p:sldId id="553" r:id="rId3"/>
    <p:sldId id="453" r:id="rId4"/>
    <p:sldId id="528" r:id="rId5"/>
    <p:sldId id="517" r:id="rId6"/>
    <p:sldId id="527" r:id="rId7"/>
    <p:sldId id="526" r:id="rId8"/>
    <p:sldId id="548" r:id="rId9"/>
    <p:sldId id="515" r:id="rId10"/>
    <p:sldId id="516" r:id="rId11"/>
    <p:sldId id="525" r:id="rId12"/>
    <p:sldId id="518" r:id="rId13"/>
    <p:sldId id="519" r:id="rId14"/>
    <p:sldId id="520" r:id="rId15"/>
    <p:sldId id="521" r:id="rId16"/>
    <p:sldId id="522" r:id="rId17"/>
    <p:sldId id="523" r:id="rId18"/>
    <p:sldId id="524" r:id="rId19"/>
    <p:sldId id="535" r:id="rId20"/>
    <p:sldId id="545" r:id="rId21"/>
    <p:sldId id="536" r:id="rId22"/>
    <p:sldId id="537" r:id="rId23"/>
    <p:sldId id="538" r:id="rId24"/>
    <p:sldId id="539" r:id="rId25"/>
    <p:sldId id="540" r:id="rId26"/>
    <p:sldId id="541" r:id="rId27"/>
    <p:sldId id="542" r:id="rId28"/>
    <p:sldId id="543" r:id="rId29"/>
    <p:sldId id="544" r:id="rId30"/>
    <p:sldId id="558" r:id="rId31"/>
    <p:sldId id="529" r:id="rId32"/>
    <p:sldId id="547" r:id="rId33"/>
    <p:sldId id="546" r:id="rId34"/>
    <p:sldId id="530" r:id="rId35"/>
    <p:sldId id="531" r:id="rId36"/>
    <p:sldId id="532" r:id="rId37"/>
    <p:sldId id="533" r:id="rId38"/>
    <p:sldId id="556" r:id="rId39"/>
    <p:sldId id="557" r:id="rId40"/>
    <p:sldId id="534" r:id="rId41"/>
    <p:sldId id="551" r:id="rId42"/>
    <p:sldId id="552" r:id="rId43"/>
    <p:sldId id="549" r:id="rId44"/>
    <p:sldId id="550" r:id="rId45"/>
  </p:sldIdLst>
  <p:sldSz cx="12192000" cy="6858000"/>
  <p:notesSz cx="6797675" cy="9926638"/>
  <p:defaultTextStyle>
    <a:defPPr>
      <a:defRPr lang="it-IT"/>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3" autoAdjust="0"/>
    <p:restoredTop sz="94434" autoAdjust="0"/>
  </p:normalViewPr>
  <p:slideViewPr>
    <p:cSldViewPr snapToGrid="0">
      <p:cViewPr varScale="1">
        <p:scale>
          <a:sx n="78" d="100"/>
          <a:sy n="78" d="100"/>
        </p:scale>
        <p:origin x="-84" y="-7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440DA8-040E-478E-9626-BD31C47CFF90}" type="datetimeFigureOut">
              <a:rPr lang="it-IT"/>
              <a:pPr>
                <a:defRPr/>
              </a:pPr>
              <a:t>30/06/2015</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B66713D-FFED-41E5-ACBE-C2079AFFFDCD}" type="slidenum">
              <a:rPr lang="it-IT" altLang="it-IT"/>
              <a:pPr/>
              <a:t>‹N›</a:t>
            </a:fld>
            <a:endParaRPr lang="it-IT" altLang="it-IT"/>
          </a:p>
        </p:txBody>
      </p:sp>
    </p:spTree>
    <p:extLst>
      <p:ext uri="{BB962C8B-B14F-4D97-AF65-F5344CB8AC3E}">
        <p14:creationId xmlns:p14="http://schemas.microsoft.com/office/powerpoint/2010/main" xmlns="" val="144373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D7E2C376-39C7-40B4-B38A-D4577EE59956}" type="slidenum">
              <a:rPr lang="it-IT" smtClean="0"/>
              <a:pPr>
                <a:defRPr/>
              </a:pPr>
              <a:t>1</a:t>
            </a:fld>
            <a:endParaRPr lang="it-IT" dirty="0"/>
          </a:p>
        </p:txBody>
      </p:sp>
    </p:spTree>
    <p:extLst>
      <p:ext uri="{BB962C8B-B14F-4D97-AF65-F5344CB8AC3E}">
        <p14:creationId xmlns:p14="http://schemas.microsoft.com/office/powerpoint/2010/main" xmlns="" val="161076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3552541E-D1BF-4EF8-A15A-C78D8AE7C54C}" type="slidenum">
              <a:rPr lang="it-IT" altLang="it-IT" smtClean="0"/>
              <a:pPr/>
              <a:t>‹N›</a:t>
            </a:fld>
            <a:endParaRPr lang="it-IT" altLang="it-IT"/>
          </a:p>
        </p:txBody>
      </p:sp>
    </p:spTree>
    <p:extLst>
      <p:ext uri="{BB962C8B-B14F-4D97-AF65-F5344CB8AC3E}">
        <p14:creationId xmlns:p14="http://schemas.microsoft.com/office/powerpoint/2010/main" xmlns="" val="53427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5E8A13FA-6F74-4CEB-B966-F6742916FBEC}" type="slidenum">
              <a:rPr lang="it-IT" altLang="it-IT" smtClean="0"/>
              <a:pPr/>
              <a:t>‹N›</a:t>
            </a:fld>
            <a:endParaRPr lang="it-IT" altLang="it-IT"/>
          </a:p>
        </p:txBody>
      </p:sp>
    </p:spTree>
    <p:extLst>
      <p:ext uri="{BB962C8B-B14F-4D97-AF65-F5344CB8AC3E}">
        <p14:creationId xmlns:p14="http://schemas.microsoft.com/office/powerpoint/2010/main" xmlns="" val="163497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D5A2E0CF-76A1-42A7-A81A-053ADEC7B4F3}" type="slidenum">
              <a:rPr lang="it-IT" altLang="it-IT" smtClean="0"/>
              <a:pPr/>
              <a:t>‹N›</a:t>
            </a:fld>
            <a:endParaRPr lang="it-IT" altLang="it-IT"/>
          </a:p>
        </p:txBody>
      </p:sp>
    </p:spTree>
    <p:extLst>
      <p:ext uri="{BB962C8B-B14F-4D97-AF65-F5344CB8AC3E}">
        <p14:creationId xmlns:p14="http://schemas.microsoft.com/office/powerpoint/2010/main" xmlns="" val="105588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37280"/>
          </a:xfrm>
        </p:spPr>
        <p:txBody>
          <a:bodyPr>
            <a:normAutofit/>
          </a:bodyPr>
          <a:lstStyle>
            <a:lvl1pPr algn="ctr">
              <a:defRPr sz="2800" b="1">
                <a:solidFill>
                  <a:srgbClr val="C00000"/>
                </a:solidFill>
                <a:latin typeface="+mn-lt"/>
              </a:defRPr>
            </a:lvl1p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piè di pagina 4"/>
          <p:cNvSpPr>
            <a:spLocks noGrp="1"/>
          </p:cNvSpPr>
          <p:nvPr>
            <p:ph type="ftr" sz="quarter" idx="11"/>
          </p:nvPr>
        </p:nvSpPr>
        <p:spPr>
          <a:xfrm>
            <a:off x="2139043" y="6356350"/>
            <a:ext cx="6014357" cy="365125"/>
          </a:xfrm>
        </p:spPr>
        <p:txBody>
          <a:bodyPr/>
          <a:lstStyle/>
          <a:p>
            <a:pPr>
              <a:defRPr/>
            </a:pPr>
            <a:r>
              <a:rPr lang="it-IT" dirty="0" smtClean="0"/>
              <a:t>Analisi dei processi di negoziazione sociale. Il punto di vista degli amministratori comunali</a:t>
            </a:r>
            <a:endParaRPr lang="it-IT" dirty="0"/>
          </a:p>
        </p:txBody>
      </p:sp>
      <p:sp>
        <p:nvSpPr>
          <p:cNvPr id="6" name="Segnaposto numero diapositiva 5"/>
          <p:cNvSpPr>
            <a:spLocks noGrp="1"/>
          </p:cNvSpPr>
          <p:nvPr>
            <p:ph type="sldNum" sz="quarter" idx="12"/>
          </p:nvPr>
        </p:nvSpPr>
        <p:spPr/>
        <p:txBody>
          <a:bodyPr/>
          <a:lstStyle/>
          <a:p>
            <a:fld id="{F2BABE1D-0DF0-446D-A096-D19DDE6F7072}" type="slidenum">
              <a:rPr lang="it-IT" altLang="it-IT" smtClean="0"/>
              <a:pPr/>
              <a:t>‹N›</a:t>
            </a:fld>
            <a:endParaRPr lang="it-IT" altLang="it-IT"/>
          </a:p>
        </p:txBody>
      </p:sp>
      <p:cxnSp>
        <p:nvCxnSpPr>
          <p:cNvPr id="8" name="Connettore 1 7"/>
          <p:cNvCxnSpPr/>
          <p:nvPr userDrawn="1"/>
        </p:nvCxnSpPr>
        <p:spPr>
          <a:xfrm flipV="1">
            <a:off x="838200" y="1102406"/>
            <a:ext cx="10515600" cy="3265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2782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554DE47D-DC2F-4E1E-B3B5-23B1D23476A1}" type="slidenum">
              <a:rPr lang="it-IT" altLang="it-IT" smtClean="0"/>
              <a:pPr/>
              <a:t>‹N›</a:t>
            </a:fld>
            <a:endParaRPr lang="it-IT" altLang="it-IT"/>
          </a:p>
        </p:txBody>
      </p:sp>
      <p:cxnSp>
        <p:nvCxnSpPr>
          <p:cNvPr id="8" name="Connettore 1 7"/>
          <p:cNvCxnSpPr/>
          <p:nvPr userDrawn="1"/>
        </p:nvCxnSpPr>
        <p:spPr>
          <a:xfrm>
            <a:off x="831850" y="4589463"/>
            <a:ext cx="10515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1881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4544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825625"/>
            <a:ext cx="5181600" cy="4351338"/>
          </a:xfrm>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36FAF7E1-09C9-4D5B-BB3E-BEB88CB12BB8}" type="slidenum">
              <a:rPr lang="it-IT" altLang="it-IT" smtClean="0"/>
              <a:pPr/>
              <a:t>‹N›</a:t>
            </a:fld>
            <a:endParaRPr lang="it-IT" altLang="it-IT"/>
          </a:p>
        </p:txBody>
      </p:sp>
      <p:cxnSp>
        <p:nvCxnSpPr>
          <p:cNvPr id="9" name="Connettore 1 8"/>
          <p:cNvCxnSpPr/>
          <p:nvPr userDrawn="1"/>
        </p:nvCxnSpPr>
        <p:spPr>
          <a:xfrm flipV="1">
            <a:off x="838200" y="1102405"/>
            <a:ext cx="10515600" cy="1632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6706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27088" y="433388"/>
            <a:ext cx="10515600" cy="796019"/>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endParaRPr lang="it-IT"/>
          </a:p>
        </p:txBody>
      </p:sp>
      <p:sp>
        <p:nvSpPr>
          <p:cNvPr id="8" name="Segnaposto piè di pagina 7"/>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9" name="Segnaposto numero diapositiva 8"/>
          <p:cNvSpPr>
            <a:spLocks noGrp="1"/>
          </p:cNvSpPr>
          <p:nvPr>
            <p:ph type="sldNum" sz="quarter" idx="12"/>
          </p:nvPr>
        </p:nvSpPr>
        <p:spPr/>
        <p:txBody>
          <a:bodyPr/>
          <a:lstStyle/>
          <a:p>
            <a:fld id="{AD27397C-BFDA-46AD-9D1E-78D9D24D6CF7}" type="slidenum">
              <a:rPr lang="it-IT" altLang="it-IT" smtClean="0"/>
              <a:pPr/>
              <a:t>‹N›</a:t>
            </a:fld>
            <a:endParaRPr lang="it-IT" altLang="it-IT"/>
          </a:p>
        </p:txBody>
      </p:sp>
      <p:cxnSp>
        <p:nvCxnSpPr>
          <p:cNvPr id="11" name="Connettore 1 10"/>
          <p:cNvCxnSpPr/>
          <p:nvPr userDrawn="1"/>
        </p:nvCxnSpPr>
        <p:spPr>
          <a:xfrm>
            <a:off x="815976" y="1229408"/>
            <a:ext cx="10526712"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9757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2800" b="1">
                <a:solidFill>
                  <a:srgbClr val="C00000"/>
                </a:solidFill>
                <a:latin typeface="+mn-lt"/>
              </a:defRPr>
            </a:lvl1pPr>
          </a:lstStyle>
          <a:p>
            <a:r>
              <a:rPr lang="it-IT" dirty="0" smtClean="0"/>
              <a:t>Fare clic per modificare lo stile del titolo</a:t>
            </a:r>
            <a:endParaRPr lang="it-IT" dirty="0"/>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5" name="Segnaposto numero diapositiva 4"/>
          <p:cNvSpPr>
            <a:spLocks noGrp="1"/>
          </p:cNvSpPr>
          <p:nvPr>
            <p:ph type="sldNum" sz="quarter" idx="12"/>
          </p:nvPr>
        </p:nvSpPr>
        <p:spPr/>
        <p:txBody>
          <a:bodyPr/>
          <a:lstStyle/>
          <a:p>
            <a:fld id="{FC5778F8-8D2D-439D-A8ED-D7E1C57E7903}" type="slidenum">
              <a:rPr lang="it-IT" altLang="it-IT" smtClean="0"/>
              <a:pPr/>
              <a:t>‹N›</a:t>
            </a:fld>
            <a:endParaRPr lang="it-IT" altLang="it-IT"/>
          </a:p>
        </p:txBody>
      </p:sp>
      <p:cxnSp>
        <p:nvCxnSpPr>
          <p:cNvPr id="7" name="Connettore 1 6"/>
          <p:cNvCxnSpPr/>
          <p:nvPr userDrawn="1"/>
        </p:nvCxnSpPr>
        <p:spPr>
          <a:xfrm flipV="1">
            <a:off x="838200" y="1518557"/>
            <a:ext cx="10515600" cy="8164"/>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1909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4" name="Segnaposto numero diapositiva 3"/>
          <p:cNvSpPr>
            <a:spLocks noGrp="1"/>
          </p:cNvSpPr>
          <p:nvPr>
            <p:ph type="sldNum" sz="quarter" idx="12"/>
          </p:nvPr>
        </p:nvSpPr>
        <p:spPr/>
        <p:txBody>
          <a:bodyPr/>
          <a:lstStyle/>
          <a:p>
            <a:fld id="{132BC9B5-1D1B-4485-9C68-BD4C6774E9AE}" type="slidenum">
              <a:rPr lang="it-IT" altLang="it-IT" smtClean="0"/>
              <a:pPr/>
              <a:t>‹N›</a:t>
            </a:fld>
            <a:endParaRPr lang="it-IT" altLang="it-IT"/>
          </a:p>
        </p:txBody>
      </p:sp>
    </p:spTree>
    <p:extLst>
      <p:ext uri="{BB962C8B-B14F-4D97-AF65-F5344CB8AC3E}">
        <p14:creationId xmlns:p14="http://schemas.microsoft.com/office/powerpoint/2010/main" xmlns="" val="38442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C3A7C494-5327-4B92-8826-D567A4196B3B}" type="slidenum">
              <a:rPr lang="it-IT" altLang="it-IT" smtClean="0"/>
              <a:pPr/>
              <a:t>‹N›</a:t>
            </a:fld>
            <a:endParaRPr lang="it-IT" altLang="it-IT"/>
          </a:p>
        </p:txBody>
      </p:sp>
    </p:spTree>
    <p:extLst>
      <p:ext uri="{BB962C8B-B14F-4D97-AF65-F5344CB8AC3E}">
        <p14:creationId xmlns:p14="http://schemas.microsoft.com/office/powerpoint/2010/main" xmlns="" val="182674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5ECECB87-27A2-48EE-8060-C1E677A0FFF3}" type="slidenum">
              <a:rPr lang="it-IT" altLang="it-IT" smtClean="0"/>
              <a:pPr/>
              <a:t>‹N›</a:t>
            </a:fld>
            <a:endParaRPr lang="it-IT" altLang="it-IT"/>
          </a:p>
        </p:txBody>
      </p:sp>
    </p:spTree>
    <p:extLst>
      <p:ext uri="{BB962C8B-B14F-4D97-AF65-F5344CB8AC3E}">
        <p14:creationId xmlns:p14="http://schemas.microsoft.com/office/powerpoint/2010/main" xmlns="" val="311817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208AE-49C7-4C4A-A2C5-16F750D3E45C}" type="slidenum">
              <a:rPr lang="it-IT" altLang="it-IT" smtClean="0"/>
              <a:pPr/>
              <a:t>‹N›</a:t>
            </a:fld>
            <a:endParaRPr lang="it-IT" altLang="it-IT"/>
          </a:p>
        </p:txBody>
      </p:sp>
    </p:spTree>
    <p:extLst>
      <p:ext uri="{BB962C8B-B14F-4D97-AF65-F5344CB8AC3E}">
        <p14:creationId xmlns:p14="http://schemas.microsoft.com/office/powerpoint/2010/main" xmlns="" val="3404367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cgil vallè d'aosta logo.jpg"/>
          <p:cNvPicPr>
            <a:picLocks noChangeAspect="1"/>
          </p:cNvPicPr>
          <p:nvPr/>
        </p:nvPicPr>
        <p:blipFill>
          <a:blip r:embed="rId3" cstate="print"/>
          <a:stretch>
            <a:fillRect/>
          </a:stretch>
        </p:blipFill>
        <p:spPr>
          <a:xfrm>
            <a:off x="719403" y="1988841"/>
            <a:ext cx="3200400" cy="1296541"/>
          </a:xfrm>
          <a:prstGeom prst="rect">
            <a:avLst/>
          </a:prstGeom>
        </p:spPr>
      </p:pic>
      <p:pic>
        <p:nvPicPr>
          <p:cNvPr id="5" name="Picture 7" descr="Logo_Ires"/>
          <p:cNvPicPr>
            <a:picLocks noChangeAspect="1" noChangeArrowheads="1"/>
          </p:cNvPicPr>
          <p:nvPr/>
        </p:nvPicPr>
        <p:blipFill>
          <a:blip r:embed="rId4" cstate="print"/>
          <a:srcRect/>
          <a:stretch>
            <a:fillRect/>
          </a:stretch>
        </p:blipFill>
        <p:spPr bwMode="auto">
          <a:xfrm>
            <a:off x="7248128" y="1988840"/>
            <a:ext cx="2112235" cy="1584176"/>
          </a:xfrm>
          <a:prstGeom prst="rect">
            <a:avLst/>
          </a:prstGeom>
          <a:noFill/>
          <a:ln w="9525">
            <a:noFill/>
            <a:miter lim="800000"/>
            <a:headEnd/>
            <a:tailEnd/>
          </a:ln>
        </p:spPr>
      </p:pic>
      <p:sp>
        <p:nvSpPr>
          <p:cNvPr id="8" name="CasellaDiTesto 7"/>
          <p:cNvSpPr txBox="1"/>
          <p:nvPr/>
        </p:nvSpPr>
        <p:spPr>
          <a:xfrm>
            <a:off x="239349" y="404665"/>
            <a:ext cx="11329259" cy="5816977"/>
          </a:xfrm>
          <a:prstGeom prst="rect">
            <a:avLst/>
          </a:prstGeom>
          <a:noFill/>
        </p:spPr>
        <p:txBody>
          <a:bodyPr wrap="square" rtlCol="0">
            <a:spAutoFit/>
          </a:bodyPr>
          <a:lstStyle/>
          <a:p>
            <a:r>
              <a:rPr lang="it-IT" sz="4000" b="1" dirty="0" smtClean="0"/>
              <a:t>Analisi dei bilanci della Regione e dei comuni valdostani</a:t>
            </a:r>
          </a:p>
          <a:p>
            <a:r>
              <a:rPr lang="it-IT" sz="4000" dirty="0" smtClean="0"/>
              <a:t> </a:t>
            </a:r>
          </a:p>
          <a:p>
            <a:r>
              <a:rPr lang="it-IT" sz="4000" dirty="0" smtClean="0"/>
              <a:t> </a:t>
            </a:r>
          </a:p>
          <a:p>
            <a:endParaRPr lang="it-IT" sz="4000" dirty="0" smtClean="0"/>
          </a:p>
          <a:p>
            <a:endParaRPr lang="it-IT" sz="2400" dirty="0" smtClean="0"/>
          </a:p>
          <a:p>
            <a:endParaRPr lang="it-IT" sz="2400" dirty="0" smtClean="0"/>
          </a:p>
          <a:p>
            <a:r>
              <a:rPr lang="it-IT" sz="2400" dirty="0" smtClean="0"/>
              <a:t>   Coordinamento:                                                                          a cura di </a:t>
            </a:r>
          </a:p>
          <a:p>
            <a:r>
              <a:rPr lang="it-IT" sz="2000" dirty="0" smtClean="0"/>
              <a:t>Domenico </a:t>
            </a:r>
            <a:r>
              <a:rPr lang="it-IT" sz="2000" dirty="0" err="1" smtClean="0"/>
              <a:t>Falcomatà</a:t>
            </a:r>
            <a:r>
              <a:rPr lang="it-IT" sz="2000" dirty="0" smtClean="0"/>
              <a:t>                                                                               Francesco </a:t>
            </a:r>
            <a:r>
              <a:rPr lang="it-IT" sz="2000" dirty="0" err="1" smtClean="0"/>
              <a:t>Montemurro</a:t>
            </a:r>
            <a:endParaRPr lang="it-IT" sz="2000" dirty="0" smtClean="0"/>
          </a:p>
          <a:p>
            <a:r>
              <a:rPr lang="it-IT" sz="2000" dirty="0" smtClean="0"/>
              <a:t> </a:t>
            </a:r>
          </a:p>
          <a:p>
            <a:r>
              <a:rPr lang="it-IT" sz="4000" dirty="0" smtClean="0"/>
              <a:t>					</a:t>
            </a:r>
            <a:r>
              <a:rPr lang="it-IT" dirty="0" smtClean="0"/>
              <a:t>giugno 2015</a:t>
            </a:r>
            <a:r>
              <a:rPr lang="it-IT" sz="4000" dirty="0" smtClean="0"/>
              <a:t/>
            </a:r>
            <a:br>
              <a:rPr lang="it-IT" sz="4000" dirty="0" smtClean="0"/>
            </a:br>
            <a:endParaRPr lang="it-IT"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Cresce la spesa “rigida”</a:t>
            </a:r>
            <a:endParaRPr lang="it-IT" sz="2800" dirty="0"/>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10592" y="1341120"/>
            <a:ext cx="9642763" cy="4893647"/>
          </a:xfrm>
          <a:prstGeom prst="rect">
            <a:avLst/>
          </a:prstGeom>
        </p:spPr>
        <p:txBody>
          <a:bodyPr wrap="square">
            <a:spAutoFit/>
          </a:bodyPr>
          <a:lstStyle/>
          <a:p>
            <a:r>
              <a:rPr lang="it-IT" sz="2000" dirty="0" smtClean="0"/>
              <a:t> </a:t>
            </a:r>
          </a:p>
          <a:p>
            <a:endParaRPr lang="it-IT" sz="2000" dirty="0" smtClean="0"/>
          </a:p>
          <a:p>
            <a:endParaRPr lang="it-IT" sz="2000" dirty="0" smtClean="0"/>
          </a:p>
          <a:p>
            <a:endParaRPr lang="it-IT" sz="2000" dirty="0" smtClean="0"/>
          </a:p>
          <a:p>
            <a:endParaRPr lang="it-IT" sz="2000" dirty="0" smtClean="0"/>
          </a:p>
          <a:p>
            <a:r>
              <a:rPr lang="it-IT" sz="2400" dirty="0" smtClean="0"/>
              <a:t>Il totale della quota parte della spesa corrente non determinata dalla discrezionalità di scelta della Regione, </a:t>
            </a:r>
            <a:r>
              <a:rPr lang="it-IT" sz="2400" b="1" dirty="0" smtClean="0"/>
              <a:t>è pari nel 2015 a 243,8 milioni</a:t>
            </a:r>
            <a:r>
              <a:rPr lang="it-IT" sz="2400" dirty="0" smtClean="0"/>
              <a:t>, con un incremento di ben il 23,9% rispetto al 2014 (196,71 milioni).</a:t>
            </a:r>
          </a:p>
          <a:p>
            <a:endParaRPr lang="it-IT" sz="2000" dirty="0" smtClean="0"/>
          </a:p>
          <a:p>
            <a:r>
              <a:rPr lang="it-IT" sz="2000" dirty="0" smtClean="0"/>
              <a:t> </a:t>
            </a:r>
          </a:p>
          <a:p>
            <a:endParaRPr lang="it-IT" sz="2000" dirty="0" smtClean="0"/>
          </a:p>
          <a:p>
            <a:r>
              <a:rPr lang="it-IT" sz="2000" dirty="0" smtClean="0"/>
              <a:t> </a:t>
            </a:r>
          </a:p>
          <a:p>
            <a:endParaRPr lang="it-IT" sz="2000" dirty="0" smtClean="0"/>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10</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Il bilancio triennale 2015-2017 Le spese</a:t>
            </a:r>
            <a:endParaRPr lang="it-IT" sz="2800" dirty="0"/>
          </a:p>
        </p:txBody>
      </p:sp>
      <p:sp>
        <p:nvSpPr>
          <p:cNvPr id="6" name="Rettangolo 5"/>
          <p:cNvSpPr/>
          <p:nvPr/>
        </p:nvSpPr>
        <p:spPr>
          <a:xfrm>
            <a:off x="2210592" y="1341120"/>
            <a:ext cx="9642763" cy="2554545"/>
          </a:xfrm>
          <a:prstGeom prst="rect">
            <a:avLst/>
          </a:prstGeom>
        </p:spPr>
        <p:txBody>
          <a:bodyPr wrap="square">
            <a:spAutoFit/>
          </a:bodyPr>
          <a:lstStyle/>
          <a:p>
            <a:r>
              <a:rPr lang="it-IT" sz="2000" dirty="0" smtClean="0"/>
              <a:t> </a:t>
            </a:r>
          </a:p>
          <a:p>
            <a:endParaRPr lang="it-IT" sz="2000" dirty="0" smtClean="0"/>
          </a:p>
          <a:p>
            <a:r>
              <a:rPr lang="it-IT" sz="2000" dirty="0" smtClean="0"/>
              <a:t> </a:t>
            </a:r>
          </a:p>
          <a:p>
            <a:endParaRPr lang="it-IT" sz="2000" dirty="0" smtClean="0"/>
          </a:p>
          <a:p>
            <a:r>
              <a:rPr lang="it-IT" sz="2000" dirty="0" smtClean="0"/>
              <a:t> </a:t>
            </a:r>
          </a:p>
          <a:p>
            <a:endParaRPr lang="it-IT" sz="2000" dirty="0" smtClean="0"/>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11</a:t>
            </a:fld>
            <a:endParaRPr lang="it-IT" altLang="it-IT"/>
          </a:p>
        </p:txBody>
      </p:sp>
      <p:graphicFrame>
        <p:nvGraphicFramePr>
          <p:cNvPr id="8" name="Tabella 7"/>
          <p:cNvGraphicFramePr>
            <a:graphicFrameLocks noGrp="1"/>
          </p:cNvGraphicFramePr>
          <p:nvPr/>
        </p:nvGraphicFramePr>
        <p:xfrm>
          <a:off x="1066802" y="1645922"/>
          <a:ext cx="9083039" cy="3550917"/>
        </p:xfrm>
        <a:graphic>
          <a:graphicData uri="http://schemas.openxmlformats.org/drawingml/2006/table">
            <a:tbl>
              <a:tblPr/>
              <a:tblGrid>
                <a:gridCol w="2173694"/>
                <a:gridCol w="1201625"/>
                <a:gridCol w="520515"/>
                <a:gridCol w="1301760"/>
                <a:gridCol w="560192"/>
                <a:gridCol w="1202570"/>
                <a:gridCol w="460057"/>
                <a:gridCol w="1201625"/>
                <a:gridCol w="461001"/>
              </a:tblGrid>
              <a:tr h="320971">
                <a:tc>
                  <a:txBody>
                    <a:bodyPr/>
                    <a:lstStyle/>
                    <a:p>
                      <a:pPr marL="255270">
                        <a:spcBef>
                          <a:spcPts val="240"/>
                        </a:spcBef>
                        <a:spcAft>
                          <a:spcPts val="0"/>
                        </a:spcAft>
                      </a:pPr>
                      <a:r>
                        <a:rPr lang="en-US" sz="1050" b="1" spc="-10" dirty="0" err="1">
                          <a:latin typeface="Verdana"/>
                          <a:ea typeface="Calibri"/>
                          <a:cs typeface="Times New Roman"/>
                        </a:rPr>
                        <a:t>Bilancio</a:t>
                      </a:r>
                      <a:r>
                        <a:rPr lang="en-US" sz="1050" b="1" spc="-15" dirty="0">
                          <a:latin typeface="Verdana"/>
                          <a:ea typeface="Calibri"/>
                          <a:cs typeface="Times New Roman"/>
                        </a:rPr>
                        <a:t> </a:t>
                      </a:r>
                      <a:r>
                        <a:rPr lang="en-US" sz="1050" b="1" spc="-10" dirty="0">
                          <a:latin typeface="Verdana"/>
                          <a:ea typeface="Calibri"/>
                          <a:cs typeface="Times New Roman"/>
                        </a:rPr>
                        <a:t>2015-2017</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 algn="ctr">
                        <a:spcBef>
                          <a:spcPts val="240"/>
                        </a:spcBef>
                        <a:spcAft>
                          <a:spcPts val="0"/>
                        </a:spcAft>
                      </a:pPr>
                      <a:r>
                        <a:rPr lang="en-US" sz="1050" b="1" spc="-15">
                          <a:latin typeface="Verdana"/>
                          <a:ea typeface="Calibri"/>
                          <a:cs typeface="Times New Roman"/>
                        </a:rPr>
                        <a:t>2014</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030">
                        <a:spcBef>
                          <a:spcPts val="240"/>
                        </a:spcBef>
                        <a:spcAft>
                          <a:spcPts val="0"/>
                        </a:spcAft>
                      </a:pPr>
                      <a:r>
                        <a:rPr lang="en-US" sz="1050" b="1">
                          <a:latin typeface="Verdana"/>
                          <a:ea typeface="Calibri"/>
                          <a:cs typeface="Times New Roman"/>
                        </a:rPr>
                        <a:t>%</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 algn="ctr">
                        <a:spcBef>
                          <a:spcPts val="240"/>
                        </a:spcBef>
                        <a:spcAft>
                          <a:spcPts val="0"/>
                        </a:spcAft>
                      </a:pPr>
                      <a:r>
                        <a:rPr lang="en-US" sz="1050" b="1" spc="-15">
                          <a:latin typeface="Verdana"/>
                          <a:ea typeface="Calibri"/>
                          <a:cs typeface="Times New Roman"/>
                        </a:rPr>
                        <a:t>2015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 algn="ctr">
                        <a:spcBef>
                          <a:spcPts val="240"/>
                        </a:spcBef>
                        <a:spcAft>
                          <a:spcPts val="0"/>
                        </a:spcAft>
                      </a:pPr>
                      <a:r>
                        <a:rPr lang="en-US" sz="1050" b="1">
                          <a:latin typeface="Verdana"/>
                          <a:ea typeface="Calibri"/>
                          <a:cs typeface="Times New Roman"/>
                        </a:rPr>
                        <a:t>%</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 algn="ctr">
                        <a:spcBef>
                          <a:spcPts val="240"/>
                        </a:spcBef>
                        <a:spcAft>
                          <a:spcPts val="0"/>
                        </a:spcAft>
                      </a:pPr>
                      <a:r>
                        <a:rPr lang="en-US" sz="1050" b="1" spc="-15">
                          <a:latin typeface="Verdana"/>
                          <a:ea typeface="Calibri"/>
                          <a:cs typeface="Times New Roman"/>
                        </a:rPr>
                        <a:t>2016</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spcBef>
                          <a:spcPts val="240"/>
                        </a:spcBef>
                        <a:spcAft>
                          <a:spcPts val="0"/>
                        </a:spcAft>
                      </a:pPr>
                      <a:r>
                        <a:rPr lang="en-US" sz="1050" b="1">
                          <a:latin typeface="Verdana"/>
                          <a:ea typeface="Calibri"/>
                          <a:cs typeface="Times New Roman"/>
                        </a:rPr>
                        <a:t>%</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 algn="ctr">
                        <a:spcBef>
                          <a:spcPts val="240"/>
                        </a:spcBef>
                        <a:spcAft>
                          <a:spcPts val="0"/>
                        </a:spcAft>
                      </a:pPr>
                      <a:r>
                        <a:rPr lang="en-US" sz="1050" b="1" spc="-15">
                          <a:latin typeface="Verdana"/>
                          <a:ea typeface="Calibri"/>
                          <a:cs typeface="Times New Roman"/>
                        </a:rPr>
                        <a:t>2017</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3345">
                        <a:spcBef>
                          <a:spcPts val="240"/>
                        </a:spcBef>
                        <a:spcAft>
                          <a:spcPts val="0"/>
                        </a:spcAft>
                      </a:pPr>
                      <a:r>
                        <a:rPr lang="en-US" sz="1050" b="1">
                          <a:latin typeface="Verdana"/>
                          <a:ea typeface="Calibri"/>
                          <a:cs typeface="Times New Roman"/>
                        </a:rPr>
                        <a:t>%</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94">
                <a:tc>
                  <a:txBody>
                    <a:bodyPr/>
                    <a:lstStyle/>
                    <a:p>
                      <a:pPr>
                        <a:spcAft>
                          <a:spcPts val="0"/>
                        </a:spcAft>
                      </a:pPr>
                      <a:endParaRPr lang="en-US"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47">
                <a:tc>
                  <a:txBody>
                    <a:bodyPr/>
                    <a:lstStyle/>
                    <a:p>
                      <a:pPr marL="12700">
                        <a:spcBef>
                          <a:spcPts val="20"/>
                        </a:spcBef>
                        <a:spcAft>
                          <a:spcPts val="0"/>
                        </a:spcAft>
                      </a:pPr>
                      <a:r>
                        <a:rPr lang="en-US" sz="1050" spc="5" dirty="0" err="1">
                          <a:latin typeface="Verdana"/>
                          <a:ea typeface="Calibri"/>
                          <a:cs typeface="Times New Roman"/>
                        </a:rPr>
                        <a:t>Spese</a:t>
                      </a:r>
                      <a:r>
                        <a:rPr lang="en-US" sz="1050" spc="25" dirty="0">
                          <a:latin typeface="Verdana"/>
                          <a:ea typeface="Calibri"/>
                          <a:cs typeface="Times New Roman"/>
                        </a:rPr>
                        <a:t> </a:t>
                      </a:r>
                      <a:r>
                        <a:rPr lang="en-US" sz="1050" spc="5" dirty="0" err="1">
                          <a:latin typeface="Verdana"/>
                          <a:ea typeface="Calibri"/>
                          <a:cs typeface="Times New Roman"/>
                        </a:rPr>
                        <a:t>correnti</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685">
                        <a:spcBef>
                          <a:spcPts val="20"/>
                        </a:spcBef>
                        <a:spcAft>
                          <a:spcPts val="0"/>
                        </a:spcAft>
                      </a:pPr>
                      <a:r>
                        <a:rPr lang="en-US" sz="1050" spc="-10">
                          <a:latin typeface="Verdana"/>
                          <a:ea typeface="Calibri"/>
                          <a:cs typeface="Times New Roman"/>
                        </a:rPr>
                        <a:t>1.109.054.715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20"/>
                        </a:spcBef>
                        <a:spcAft>
                          <a:spcPts val="0"/>
                        </a:spcAft>
                      </a:pPr>
                      <a:r>
                        <a:rPr lang="en-US" sz="1050" spc="-10">
                          <a:latin typeface="Verdana"/>
                          <a:ea typeface="Calibri"/>
                          <a:cs typeface="Times New Roman"/>
                        </a:rPr>
                        <a:t>87,08</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3995">
                        <a:spcBef>
                          <a:spcPts val="20"/>
                        </a:spcBef>
                        <a:spcAft>
                          <a:spcPts val="0"/>
                        </a:spcAft>
                      </a:pPr>
                      <a:r>
                        <a:rPr lang="en-US" sz="1050" spc="-10">
                          <a:latin typeface="Verdana"/>
                          <a:ea typeface="Calibri"/>
                          <a:cs typeface="Times New Roman"/>
                        </a:rPr>
                        <a:t>1.116.580.565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690">
                        <a:spcBef>
                          <a:spcPts val="20"/>
                        </a:spcBef>
                        <a:spcAft>
                          <a:spcPts val="0"/>
                        </a:spcAft>
                      </a:pPr>
                      <a:r>
                        <a:rPr lang="en-US" sz="1050" spc="-10">
                          <a:latin typeface="Verdana"/>
                          <a:ea typeface="Calibri"/>
                          <a:cs typeface="Times New Roman"/>
                        </a:rPr>
                        <a:t>91,69</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8590">
                        <a:spcBef>
                          <a:spcPts val="20"/>
                        </a:spcBef>
                        <a:spcAft>
                          <a:spcPts val="0"/>
                        </a:spcAft>
                      </a:pPr>
                      <a:r>
                        <a:rPr lang="en-US" sz="1050" spc="-10">
                          <a:latin typeface="Verdana"/>
                          <a:ea typeface="Calibri"/>
                          <a:cs typeface="Times New Roman"/>
                        </a:rPr>
                        <a:t>1.104.819.751</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20"/>
                        </a:spcBef>
                        <a:spcAft>
                          <a:spcPts val="0"/>
                        </a:spcAft>
                      </a:pPr>
                      <a:r>
                        <a:rPr lang="en-US" sz="1050" spc="-10">
                          <a:latin typeface="Verdana"/>
                          <a:ea typeface="Calibri"/>
                          <a:cs typeface="Times New Roman"/>
                        </a:rPr>
                        <a:t>90,40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685">
                        <a:spcBef>
                          <a:spcPts val="20"/>
                        </a:spcBef>
                        <a:spcAft>
                          <a:spcPts val="0"/>
                        </a:spcAft>
                      </a:pPr>
                      <a:r>
                        <a:rPr lang="en-US" sz="1050" spc="-10">
                          <a:latin typeface="Verdana"/>
                          <a:ea typeface="Calibri"/>
                          <a:cs typeface="Times New Roman"/>
                        </a:rPr>
                        <a:t>1.098.454.577</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20"/>
                        </a:spcBef>
                        <a:spcAft>
                          <a:spcPts val="0"/>
                        </a:spcAft>
                      </a:pPr>
                      <a:r>
                        <a:rPr lang="en-US" sz="1050" spc="-10">
                          <a:latin typeface="Verdana"/>
                          <a:ea typeface="Calibri"/>
                          <a:cs typeface="Times New Roman"/>
                        </a:rPr>
                        <a:t>91,42</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92">
                <a:tc>
                  <a:txBody>
                    <a:bodyPr/>
                    <a:lstStyle/>
                    <a:p>
                      <a:pPr marL="12700">
                        <a:spcBef>
                          <a:spcPts val="20"/>
                        </a:spcBef>
                        <a:spcAft>
                          <a:spcPts val="0"/>
                        </a:spcAft>
                      </a:pPr>
                      <a:r>
                        <a:rPr lang="en-US" sz="1050" spc="5" dirty="0" err="1">
                          <a:latin typeface="Verdana"/>
                          <a:ea typeface="Calibri"/>
                          <a:cs typeface="Times New Roman"/>
                        </a:rPr>
                        <a:t>Spese</a:t>
                      </a:r>
                      <a:r>
                        <a:rPr lang="en-US" sz="1050" spc="25" dirty="0">
                          <a:latin typeface="Verdana"/>
                          <a:ea typeface="Calibri"/>
                          <a:cs typeface="Times New Roman"/>
                        </a:rPr>
                        <a:t> </a:t>
                      </a:r>
                      <a:r>
                        <a:rPr lang="en-US" sz="1050" spc="-5" dirty="0" err="1">
                          <a:latin typeface="Verdana"/>
                          <a:ea typeface="Calibri"/>
                          <a:cs typeface="Times New Roman"/>
                        </a:rPr>
                        <a:t>di</a:t>
                      </a:r>
                      <a:r>
                        <a:rPr lang="en-US" sz="1050" spc="5" dirty="0">
                          <a:latin typeface="Verdana"/>
                          <a:ea typeface="Calibri"/>
                          <a:cs typeface="Times New Roman"/>
                        </a:rPr>
                        <a:t> </a:t>
                      </a:r>
                      <a:r>
                        <a:rPr lang="en-US" sz="1050" spc="-5" dirty="0" err="1">
                          <a:latin typeface="Verdana"/>
                          <a:ea typeface="Calibri"/>
                          <a:cs typeface="Times New Roman"/>
                        </a:rPr>
                        <a:t>investimento</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a:spcBef>
                          <a:spcPts val="20"/>
                        </a:spcBef>
                        <a:spcAft>
                          <a:spcPts val="0"/>
                        </a:spcAft>
                      </a:pPr>
                      <a:r>
                        <a:rPr lang="en-US" sz="1050" spc="-15">
                          <a:latin typeface="Verdana"/>
                          <a:ea typeface="Calibri"/>
                          <a:cs typeface="Times New Roman"/>
                        </a:rPr>
                        <a:t>164.518.775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20"/>
                        </a:spcBef>
                        <a:spcAft>
                          <a:spcPts val="0"/>
                        </a:spcAft>
                      </a:pPr>
                      <a:r>
                        <a:rPr lang="en-US" sz="1050" spc="-10">
                          <a:latin typeface="Verdana"/>
                          <a:ea typeface="Calibri"/>
                          <a:cs typeface="Times New Roman"/>
                        </a:rPr>
                        <a:t>12,92</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2260">
                        <a:spcBef>
                          <a:spcPts val="20"/>
                        </a:spcBef>
                        <a:spcAft>
                          <a:spcPts val="0"/>
                        </a:spcAft>
                      </a:pPr>
                      <a:r>
                        <a:rPr lang="en-US" sz="1050" spc="-15">
                          <a:latin typeface="Verdana"/>
                          <a:ea typeface="Calibri"/>
                          <a:cs typeface="Times New Roman"/>
                        </a:rPr>
                        <a:t>101.231.330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a:spcBef>
                          <a:spcPts val="20"/>
                        </a:spcBef>
                        <a:spcAft>
                          <a:spcPts val="0"/>
                        </a:spcAft>
                      </a:pPr>
                      <a:r>
                        <a:rPr lang="en-US" sz="1050" spc="-5">
                          <a:latin typeface="Verdana"/>
                          <a:ea typeface="Calibri"/>
                          <a:cs typeface="Times New Roman"/>
                        </a:rPr>
                        <a:t>8,31</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a:spcBef>
                          <a:spcPts val="20"/>
                        </a:spcBef>
                        <a:spcAft>
                          <a:spcPts val="0"/>
                        </a:spcAft>
                      </a:pPr>
                      <a:r>
                        <a:rPr lang="en-US" sz="1050" spc="-10">
                          <a:latin typeface="Verdana"/>
                          <a:ea typeface="Calibri"/>
                          <a:cs typeface="Times New Roman"/>
                        </a:rPr>
                        <a:t>117.258.644</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spcBef>
                          <a:spcPts val="20"/>
                        </a:spcBef>
                        <a:spcAft>
                          <a:spcPts val="0"/>
                        </a:spcAft>
                      </a:pPr>
                      <a:r>
                        <a:rPr lang="en-US" sz="1050" spc="-5">
                          <a:latin typeface="Verdana"/>
                          <a:ea typeface="Calibri"/>
                          <a:cs typeface="Times New Roman"/>
                        </a:rPr>
                        <a:t>9,60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3680">
                        <a:spcBef>
                          <a:spcPts val="20"/>
                        </a:spcBef>
                        <a:spcAft>
                          <a:spcPts val="0"/>
                        </a:spcAft>
                      </a:pPr>
                      <a:r>
                        <a:rPr lang="en-US" sz="1050" spc="-10">
                          <a:latin typeface="Verdana"/>
                          <a:ea typeface="Calibri"/>
                          <a:cs typeface="Times New Roman"/>
                        </a:rPr>
                        <a:t>103.087.318</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spcBef>
                          <a:spcPts val="20"/>
                        </a:spcBef>
                        <a:spcAft>
                          <a:spcPts val="0"/>
                        </a:spcAft>
                      </a:pPr>
                      <a:r>
                        <a:rPr lang="en-US" sz="1050" spc="-5">
                          <a:latin typeface="Verdana"/>
                          <a:ea typeface="Calibri"/>
                          <a:cs typeface="Times New Roman"/>
                        </a:rPr>
                        <a:t>8,58</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939">
                <a:tc>
                  <a:txBody>
                    <a:bodyPr/>
                    <a:lstStyle/>
                    <a:p>
                      <a:pPr marL="20320">
                        <a:spcBef>
                          <a:spcPts val="25"/>
                        </a:spcBef>
                        <a:spcAft>
                          <a:spcPts val="0"/>
                        </a:spcAft>
                      </a:pPr>
                      <a:r>
                        <a:rPr lang="it-IT" sz="1050" b="1" spc="-10" dirty="0">
                          <a:latin typeface="Verdana"/>
                          <a:ea typeface="Calibri"/>
                          <a:cs typeface="Times New Roman"/>
                        </a:rPr>
                        <a:t>Totale</a:t>
                      </a:r>
                      <a:r>
                        <a:rPr lang="it-IT" sz="1050" b="1" spc="-15" dirty="0">
                          <a:latin typeface="Verdana"/>
                          <a:ea typeface="Calibri"/>
                          <a:cs typeface="Times New Roman"/>
                        </a:rPr>
                        <a:t> </a:t>
                      </a:r>
                      <a:r>
                        <a:rPr lang="it-IT" sz="1050" b="1" spc="5" dirty="0">
                          <a:latin typeface="Verdana"/>
                          <a:ea typeface="Calibri"/>
                          <a:cs typeface="Times New Roman"/>
                        </a:rPr>
                        <a:t>spesa</a:t>
                      </a:r>
                      <a:r>
                        <a:rPr lang="it-IT" sz="1050" b="1" dirty="0">
                          <a:latin typeface="Verdana"/>
                          <a:ea typeface="Calibri"/>
                          <a:cs typeface="Times New Roman"/>
                        </a:rPr>
                        <a:t> </a:t>
                      </a:r>
                      <a:r>
                        <a:rPr lang="it-IT" sz="1050" b="1" spc="-5" dirty="0">
                          <a:latin typeface="Verdana"/>
                          <a:ea typeface="Calibri"/>
                          <a:cs typeface="Times New Roman"/>
                        </a:rPr>
                        <a:t>corrente</a:t>
                      </a:r>
                      <a:r>
                        <a:rPr lang="it-IT" sz="1050" b="1" spc="-10" dirty="0">
                          <a:latin typeface="Verdana"/>
                          <a:ea typeface="Calibri"/>
                          <a:cs typeface="Times New Roman"/>
                        </a:rPr>
                        <a:t> </a:t>
                      </a:r>
                      <a:r>
                        <a:rPr lang="it-IT" sz="1050" b="1" dirty="0">
                          <a:latin typeface="Verdana"/>
                          <a:ea typeface="Calibri"/>
                          <a:cs typeface="Times New Roman"/>
                        </a:rPr>
                        <a:t>netta</a:t>
                      </a:r>
                      <a:endParaRPr lang="it-IT" sz="1050" dirty="0">
                        <a:latin typeface="Calibri"/>
                        <a:ea typeface="Calibri"/>
                        <a:cs typeface="Times New Roman"/>
                      </a:endParaRPr>
                    </a:p>
                    <a:p>
                      <a:pPr marL="20320">
                        <a:spcBef>
                          <a:spcPts val="110"/>
                        </a:spcBef>
                        <a:spcAft>
                          <a:spcPts val="0"/>
                        </a:spcAft>
                      </a:pPr>
                      <a:r>
                        <a:rPr lang="it-IT" sz="1050" b="1" dirty="0">
                          <a:latin typeface="Verdana"/>
                          <a:ea typeface="Calibri"/>
                          <a:cs typeface="Times New Roman"/>
                        </a:rPr>
                        <a:t>+</a:t>
                      </a:r>
                      <a:r>
                        <a:rPr lang="it-IT" sz="1050" b="1" spc="-45" dirty="0">
                          <a:latin typeface="Verdana"/>
                          <a:ea typeface="Calibri"/>
                          <a:cs typeface="Times New Roman"/>
                        </a:rPr>
                        <a:t> </a:t>
                      </a:r>
                      <a:r>
                        <a:rPr lang="it-IT" sz="1050" b="1" dirty="0">
                          <a:latin typeface="Verdana"/>
                          <a:ea typeface="Calibri"/>
                          <a:cs typeface="Times New Roman"/>
                        </a:rPr>
                        <a:t>investimenti</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it-IT" sz="1050">
                        <a:latin typeface="Times New Roman"/>
                        <a:ea typeface="Times New Roman"/>
                        <a:cs typeface="Times New Roman"/>
                      </a:endParaRPr>
                    </a:p>
                    <a:p>
                      <a:pPr marL="73660">
                        <a:spcAft>
                          <a:spcPts val="0"/>
                        </a:spcAft>
                      </a:pPr>
                      <a:r>
                        <a:rPr lang="en-US" sz="1050" b="1" spc="-10">
                          <a:latin typeface="Verdana"/>
                          <a:ea typeface="Calibri"/>
                          <a:cs typeface="Times New Roman"/>
                        </a:rPr>
                        <a:t>1.273.573.490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79375">
                        <a:spcAft>
                          <a:spcPts val="0"/>
                        </a:spcAft>
                      </a:pPr>
                      <a:r>
                        <a:rPr lang="en-US" sz="1050" b="1" spc="-10">
                          <a:latin typeface="Verdana"/>
                          <a:ea typeface="Calibri"/>
                          <a:cs typeface="Times New Roman"/>
                        </a:rPr>
                        <a:t>100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140970">
                        <a:spcAft>
                          <a:spcPts val="0"/>
                        </a:spcAft>
                      </a:pPr>
                      <a:r>
                        <a:rPr lang="en-US" sz="1050" b="1" spc="-10">
                          <a:latin typeface="Verdana"/>
                          <a:ea typeface="Calibri"/>
                          <a:cs typeface="Times New Roman"/>
                        </a:rPr>
                        <a:t>1.217.811.895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93345">
                        <a:spcAft>
                          <a:spcPts val="0"/>
                        </a:spcAft>
                      </a:pPr>
                      <a:r>
                        <a:rPr lang="en-US" sz="1050" b="1" spc="-15">
                          <a:latin typeface="Verdana"/>
                          <a:ea typeface="Calibri"/>
                          <a:cs typeface="Times New Roman"/>
                        </a:rPr>
                        <a:t>100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73660">
                        <a:spcAft>
                          <a:spcPts val="0"/>
                        </a:spcAft>
                      </a:pPr>
                      <a:r>
                        <a:rPr lang="en-US" sz="1050" b="1" spc="-10">
                          <a:latin typeface="Verdana"/>
                          <a:ea typeface="Calibri"/>
                          <a:cs typeface="Times New Roman"/>
                        </a:rPr>
                        <a:t>1.222.078.395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58420">
                        <a:spcAft>
                          <a:spcPts val="0"/>
                        </a:spcAft>
                      </a:pPr>
                      <a:r>
                        <a:rPr lang="en-US" sz="1050" b="1" spc="-10">
                          <a:latin typeface="Verdana"/>
                          <a:ea typeface="Calibri"/>
                          <a:cs typeface="Times New Roman"/>
                        </a:rPr>
                        <a:t>100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72390">
                        <a:spcAft>
                          <a:spcPts val="0"/>
                        </a:spcAft>
                      </a:pPr>
                      <a:r>
                        <a:rPr lang="en-US" sz="1050" b="1" spc="-10">
                          <a:latin typeface="Verdana"/>
                          <a:ea typeface="Calibri"/>
                          <a:cs typeface="Times New Roman"/>
                        </a:rPr>
                        <a:t>1.201.541.895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59690">
                        <a:spcAft>
                          <a:spcPts val="0"/>
                        </a:spcAft>
                      </a:pPr>
                      <a:r>
                        <a:rPr lang="en-US" sz="1050" b="1" spc="-15">
                          <a:latin typeface="Verdana"/>
                          <a:ea typeface="Calibri"/>
                          <a:cs typeface="Times New Roman"/>
                        </a:rPr>
                        <a:t>100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493">
                <a:tc>
                  <a:txBody>
                    <a:bodyPr/>
                    <a:lstStyle/>
                    <a:p>
                      <a:pPr marL="12700" marR="207010">
                        <a:lnSpc>
                          <a:spcPct val="113000"/>
                        </a:lnSpc>
                        <a:spcBef>
                          <a:spcPts val="25"/>
                        </a:spcBef>
                        <a:spcAft>
                          <a:spcPts val="0"/>
                        </a:spcAft>
                      </a:pPr>
                      <a:r>
                        <a:rPr lang="it-IT" sz="1050" spc="5" dirty="0">
                          <a:latin typeface="Verdana"/>
                          <a:ea typeface="Calibri"/>
                          <a:cs typeface="Times New Roman"/>
                        </a:rPr>
                        <a:t>Quota</a:t>
                      </a:r>
                      <a:r>
                        <a:rPr lang="it-IT" sz="1050" spc="25" dirty="0">
                          <a:latin typeface="Verdana"/>
                          <a:ea typeface="Calibri"/>
                          <a:cs typeface="Times New Roman"/>
                        </a:rPr>
                        <a:t> </a:t>
                      </a:r>
                      <a:r>
                        <a:rPr lang="it-IT" sz="1050" spc="5" dirty="0">
                          <a:latin typeface="Verdana"/>
                          <a:ea typeface="Calibri"/>
                          <a:cs typeface="Times New Roman"/>
                        </a:rPr>
                        <a:t>capitale</a:t>
                      </a:r>
                      <a:r>
                        <a:rPr lang="it-IT" sz="1050" spc="45" dirty="0">
                          <a:latin typeface="Verdana"/>
                          <a:ea typeface="Calibri"/>
                          <a:cs typeface="Times New Roman"/>
                        </a:rPr>
                        <a:t> </a:t>
                      </a:r>
                      <a:r>
                        <a:rPr lang="it-IT" sz="1050" dirty="0">
                          <a:latin typeface="Verdana"/>
                          <a:ea typeface="Calibri"/>
                          <a:cs typeface="Times New Roman"/>
                        </a:rPr>
                        <a:t>per</a:t>
                      </a:r>
                      <a:r>
                        <a:rPr lang="it-IT" sz="1050" spc="-5" dirty="0">
                          <a:latin typeface="Verdana"/>
                          <a:ea typeface="Calibri"/>
                          <a:cs typeface="Times New Roman"/>
                        </a:rPr>
                        <a:t> </a:t>
                      </a:r>
                      <a:r>
                        <a:rPr lang="it-IT" sz="1050" spc="-25" dirty="0">
                          <a:latin typeface="Verdana"/>
                          <a:ea typeface="Calibri"/>
                          <a:cs typeface="Times New Roman"/>
                        </a:rPr>
                        <a:t>rimborso</a:t>
                      </a:r>
                      <a:r>
                        <a:rPr lang="it-IT" sz="1050" spc="150" dirty="0">
                          <a:latin typeface="Times New Roman"/>
                          <a:ea typeface="Calibri"/>
                          <a:cs typeface="Times New Roman"/>
                        </a:rPr>
                        <a:t> </a:t>
                      </a:r>
                      <a:r>
                        <a:rPr lang="it-IT" sz="1050" spc="5" dirty="0">
                          <a:latin typeface="Verdana"/>
                          <a:ea typeface="Calibri"/>
                          <a:cs typeface="Times New Roman"/>
                        </a:rPr>
                        <a:t>prestiti</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it-IT" sz="1050">
                        <a:latin typeface="Times New Roman"/>
                        <a:ea typeface="Times New Roman"/>
                        <a:cs typeface="Times New Roman"/>
                      </a:endParaRPr>
                    </a:p>
                    <a:p>
                      <a:pPr marL="288290">
                        <a:spcAft>
                          <a:spcPts val="0"/>
                        </a:spcAft>
                      </a:pPr>
                      <a:r>
                        <a:rPr lang="en-US" sz="1050" spc="-10">
                          <a:latin typeface="Verdana"/>
                          <a:ea typeface="Calibri"/>
                          <a:cs typeface="Times New Roman"/>
                        </a:rPr>
                        <a:t>46.426.510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355600">
                        <a:spcAft>
                          <a:spcPts val="0"/>
                        </a:spcAft>
                      </a:pPr>
                      <a:r>
                        <a:rPr lang="en-US" sz="1050" spc="-10">
                          <a:latin typeface="Verdana"/>
                          <a:ea typeface="Calibri"/>
                          <a:cs typeface="Times New Roman"/>
                        </a:rPr>
                        <a:t>47.188.105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288290">
                        <a:spcAft>
                          <a:spcPts val="0"/>
                        </a:spcAft>
                      </a:pPr>
                      <a:r>
                        <a:rPr lang="en-US" sz="1050" spc="-10">
                          <a:latin typeface="Verdana"/>
                          <a:ea typeface="Calibri"/>
                          <a:cs typeface="Times New Roman"/>
                        </a:rPr>
                        <a:t>37.921.605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288290">
                        <a:spcAft>
                          <a:spcPts val="0"/>
                        </a:spcAft>
                      </a:pPr>
                      <a:r>
                        <a:rPr lang="en-US" sz="1050" spc="-10">
                          <a:latin typeface="Verdana"/>
                          <a:ea typeface="Calibri"/>
                          <a:cs typeface="Times New Roman"/>
                        </a:rPr>
                        <a:t>34.458.105</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493">
                <a:tc>
                  <a:txBody>
                    <a:bodyPr/>
                    <a:lstStyle/>
                    <a:p>
                      <a:pPr marL="20320" marR="265430">
                        <a:lnSpc>
                          <a:spcPct val="113000"/>
                        </a:lnSpc>
                        <a:spcBef>
                          <a:spcPts val="25"/>
                        </a:spcBef>
                        <a:spcAft>
                          <a:spcPts val="0"/>
                        </a:spcAft>
                      </a:pPr>
                      <a:r>
                        <a:rPr lang="it-IT" sz="1050" b="1" spc="-10" dirty="0">
                          <a:latin typeface="Verdana"/>
                          <a:ea typeface="Calibri"/>
                          <a:cs typeface="Times New Roman"/>
                        </a:rPr>
                        <a:t>Totale</a:t>
                      </a:r>
                      <a:r>
                        <a:rPr lang="it-IT" sz="1050" b="1" spc="-15" dirty="0">
                          <a:latin typeface="Verdana"/>
                          <a:ea typeface="Calibri"/>
                          <a:cs typeface="Times New Roman"/>
                        </a:rPr>
                        <a:t> </a:t>
                      </a:r>
                      <a:r>
                        <a:rPr lang="it-IT" sz="1050" b="1" spc="5" dirty="0">
                          <a:latin typeface="Verdana"/>
                          <a:ea typeface="Calibri"/>
                          <a:cs typeface="Times New Roman"/>
                        </a:rPr>
                        <a:t>spesa</a:t>
                      </a:r>
                      <a:r>
                        <a:rPr lang="it-IT" sz="1050" b="1" dirty="0">
                          <a:latin typeface="Verdana"/>
                          <a:ea typeface="Calibri"/>
                          <a:cs typeface="Times New Roman"/>
                        </a:rPr>
                        <a:t> </a:t>
                      </a:r>
                      <a:r>
                        <a:rPr lang="it-IT" sz="1050" b="1" spc="-5" dirty="0">
                          <a:latin typeface="Verdana"/>
                          <a:ea typeface="Calibri"/>
                          <a:cs typeface="Times New Roman"/>
                        </a:rPr>
                        <a:t>corrente</a:t>
                      </a:r>
                      <a:r>
                        <a:rPr lang="it-IT" sz="1050" b="1" spc="-10" dirty="0">
                          <a:latin typeface="Verdana"/>
                          <a:ea typeface="Calibri"/>
                          <a:cs typeface="Times New Roman"/>
                        </a:rPr>
                        <a:t> </a:t>
                      </a:r>
                      <a:r>
                        <a:rPr lang="it-IT" sz="1050" b="1" dirty="0">
                          <a:latin typeface="Verdana"/>
                          <a:ea typeface="Calibri"/>
                          <a:cs typeface="Times New Roman"/>
                        </a:rPr>
                        <a:t>+</a:t>
                      </a:r>
                      <a:r>
                        <a:rPr lang="it-IT" sz="1050" b="1" spc="135" dirty="0">
                          <a:latin typeface="Times New Roman"/>
                          <a:ea typeface="Calibri"/>
                          <a:cs typeface="Times New Roman"/>
                        </a:rPr>
                        <a:t> </a:t>
                      </a:r>
                      <a:r>
                        <a:rPr lang="it-IT" sz="1050" b="1" dirty="0">
                          <a:latin typeface="Verdana"/>
                          <a:ea typeface="Calibri"/>
                          <a:cs typeface="Times New Roman"/>
                        </a:rPr>
                        <a:t>investimenti</a:t>
                      </a:r>
                      <a:r>
                        <a:rPr lang="it-IT" sz="1050" b="1" spc="-55" dirty="0">
                          <a:latin typeface="Verdana"/>
                          <a:ea typeface="Calibri"/>
                          <a:cs typeface="Times New Roman"/>
                        </a:rPr>
                        <a:t> </a:t>
                      </a:r>
                      <a:r>
                        <a:rPr lang="it-IT" sz="1050" b="1" dirty="0">
                          <a:latin typeface="Verdana"/>
                          <a:ea typeface="Calibri"/>
                          <a:cs typeface="Times New Roman"/>
                        </a:rPr>
                        <a:t>+</a:t>
                      </a:r>
                      <a:r>
                        <a:rPr lang="it-IT" sz="1050" b="1" spc="-25" dirty="0">
                          <a:latin typeface="Verdana"/>
                          <a:ea typeface="Calibri"/>
                          <a:cs typeface="Times New Roman"/>
                        </a:rPr>
                        <a:t> </a:t>
                      </a:r>
                      <a:r>
                        <a:rPr lang="it-IT" sz="1050" b="1" spc="-15" dirty="0">
                          <a:latin typeface="Verdana"/>
                          <a:ea typeface="Calibri"/>
                          <a:cs typeface="Times New Roman"/>
                        </a:rPr>
                        <a:t>Titolo</a:t>
                      </a:r>
                      <a:r>
                        <a:rPr lang="it-IT" sz="1050" b="1" spc="-25" dirty="0">
                          <a:latin typeface="Verdana"/>
                          <a:ea typeface="Calibri"/>
                          <a:cs typeface="Times New Roman"/>
                        </a:rPr>
                        <a:t> </a:t>
                      </a:r>
                      <a:r>
                        <a:rPr lang="it-IT" sz="1050" b="1" spc="-40" dirty="0">
                          <a:latin typeface="Verdana"/>
                          <a:ea typeface="Calibri"/>
                          <a:cs typeface="Times New Roman"/>
                        </a:rPr>
                        <a:t>III</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it-IT" sz="1050">
                        <a:latin typeface="Times New Roman"/>
                        <a:ea typeface="Times New Roman"/>
                        <a:cs typeface="Times New Roman"/>
                      </a:endParaRPr>
                    </a:p>
                    <a:p>
                      <a:pPr marL="73660">
                        <a:spcAft>
                          <a:spcPts val="0"/>
                        </a:spcAft>
                      </a:pPr>
                      <a:r>
                        <a:rPr lang="en-US" sz="1050" b="1" spc="-10">
                          <a:latin typeface="Verdana"/>
                          <a:ea typeface="Calibri"/>
                          <a:cs typeface="Times New Roman"/>
                        </a:rPr>
                        <a:t>1.320.000.000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140970">
                        <a:spcAft>
                          <a:spcPts val="0"/>
                        </a:spcAft>
                      </a:pPr>
                      <a:r>
                        <a:rPr lang="en-US" sz="1050" b="1" spc="-10">
                          <a:latin typeface="Verdana"/>
                          <a:ea typeface="Calibri"/>
                          <a:cs typeface="Times New Roman"/>
                        </a:rPr>
                        <a:t>1.265.000.000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73660">
                        <a:spcAft>
                          <a:spcPts val="0"/>
                        </a:spcAft>
                      </a:pPr>
                      <a:r>
                        <a:rPr lang="en-US" sz="1050" b="1" spc="-10">
                          <a:latin typeface="Verdana"/>
                          <a:ea typeface="Calibri"/>
                          <a:cs typeface="Times New Roman"/>
                        </a:rPr>
                        <a:t>1.260.000.000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endParaRPr lang="en-US" sz="1050">
                        <a:latin typeface="Times New Roman"/>
                        <a:ea typeface="Times New Roman"/>
                        <a:cs typeface="Times New Roman"/>
                      </a:endParaRPr>
                    </a:p>
                    <a:p>
                      <a:pPr marL="72390">
                        <a:spcAft>
                          <a:spcPts val="0"/>
                        </a:spcAft>
                      </a:pPr>
                      <a:r>
                        <a:rPr lang="en-US" sz="1050" b="1" spc="-10">
                          <a:latin typeface="Verdana"/>
                          <a:ea typeface="Calibri"/>
                          <a:cs typeface="Times New Roman"/>
                        </a:rPr>
                        <a:t>1.236.000.000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94">
                <a:tc>
                  <a:txBody>
                    <a:bodyPr/>
                    <a:lstStyle/>
                    <a:p>
                      <a:pPr marL="12700">
                        <a:spcBef>
                          <a:spcPts val="25"/>
                        </a:spcBef>
                        <a:spcAft>
                          <a:spcPts val="0"/>
                        </a:spcAft>
                      </a:pPr>
                      <a:r>
                        <a:rPr lang="en-US" sz="1050" spc="-5" dirty="0" err="1">
                          <a:latin typeface="Verdana"/>
                          <a:ea typeface="Calibri"/>
                          <a:cs typeface="Times New Roman"/>
                        </a:rPr>
                        <a:t>Contabilità</a:t>
                      </a:r>
                      <a:r>
                        <a:rPr lang="en-US" sz="1050" spc="35" dirty="0">
                          <a:latin typeface="Verdana"/>
                          <a:ea typeface="Calibri"/>
                          <a:cs typeface="Times New Roman"/>
                        </a:rPr>
                        <a:t> </a:t>
                      </a:r>
                      <a:r>
                        <a:rPr lang="en-US" sz="1050" dirty="0" err="1">
                          <a:latin typeface="Verdana"/>
                          <a:ea typeface="Calibri"/>
                          <a:cs typeface="Times New Roman"/>
                        </a:rPr>
                        <a:t>speciali</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a:spcBef>
                          <a:spcPts val="25"/>
                        </a:spcBef>
                        <a:spcAft>
                          <a:spcPts val="0"/>
                        </a:spcAft>
                      </a:pPr>
                      <a:r>
                        <a:rPr lang="en-US" sz="1050" spc="-15">
                          <a:latin typeface="Verdana"/>
                          <a:ea typeface="Calibri"/>
                          <a:cs typeface="Times New Roman"/>
                        </a:rPr>
                        <a:t>118.000.000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2260">
                        <a:spcBef>
                          <a:spcPts val="25"/>
                        </a:spcBef>
                        <a:spcAft>
                          <a:spcPts val="0"/>
                        </a:spcAft>
                      </a:pPr>
                      <a:r>
                        <a:rPr lang="en-US" sz="1050" spc="-15">
                          <a:latin typeface="Verdana"/>
                          <a:ea typeface="Calibri"/>
                          <a:cs typeface="Times New Roman"/>
                        </a:rPr>
                        <a:t>110.000.000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a:spcBef>
                          <a:spcPts val="25"/>
                        </a:spcBef>
                        <a:spcAft>
                          <a:spcPts val="0"/>
                        </a:spcAft>
                      </a:pPr>
                      <a:r>
                        <a:rPr lang="en-US" sz="1050" spc="-10">
                          <a:latin typeface="Verdana"/>
                          <a:ea typeface="Calibri"/>
                          <a:cs typeface="Times New Roman"/>
                        </a:rPr>
                        <a:t>110.000.000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3680">
                        <a:spcBef>
                          <a:spcPts val="25"/>
                        </a:spcBef>
                        <a:spcAft>
                          <a:spcPts val="0"/>
                        </a:spcAft>
                      </a:pPr>
                      <a:r>
                        <a:rPr lang="en-US" sz="1050" spc="-10">
                          <a:latin typeface="Verdana"/>
                          <a:ea typeface="Calibri"/>
                          <a:cs typeface="Times New Roman"/>
                        </a:rPr>
                        <a:t>110.000.000</a:t>
                      </a:r>
                      <a:endParaRPr lang="it-IT"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94">
                <a:tc>
                  <a:txBody>
                    <a:bodyPr/>
                    <a:lstStyle/>
                    <a:p>
                      <a:pPr marL="20320">
                        <a:spcBef>
                          <a:spcPts val="20"/>
                        </a:spcBef>
                        <a:spcAft>
                          <a:spcPts val="0"/>
                        </a:spcAft>
                      </a:pPr>
                      <a:r>
                        <a:rPr lang="en-US" sz="1050" b="1" spc="-10" dirty="0" err="1">
                          <a:latin typeface="Verdana"/>
                          <a:ea typeface="Calibri"/>
                          <a:cs typeface="Times New Roman"/>
                        </a:rPr>
                        <a:t>Totale</a:t>
                      </a:r>
                      <a:r>
                        <a:rPr lang="en-US" sz="1050" b="1" spc="-15" dirty="0">
                          <a:latin typeface="Verdana"/>
                          <a:ea typeface="Calibri"/>
                          <a:cs typeface="Times New Roman"/>
                        </a:rPr>
                        <a:t> </a:t>
                      </a:r>
                      <a:r>
                        <a:rPr lang="en-US" sz="1050" b="1" dirty="0" err="1">
                          <a:latin typeface="Verdana"/>
                          <a:ea typeface="Calibri"/>
                          <a:cs typeface="Times New Roman"/>
                        </a:rPr>
                        <a:t>complessivo</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a:spcBef>
                          <a:spcPts val="20"/>
                        </a:spcBef>
                        <a:spcAft>
                          <a:spcPts val="0"/>
                        </a:spcAft>
                      </a:pPr>
                      <a:r>
                        <a:rPr lang="en-US" sz="1050" b="1" spc="-10" dirty="0">
                          <a:latin typeface="Verdana"/>
                          <a:ea typeface="Calibri"/>
                          <a:cs typeface="Times New Roman"/>
                        </a:rPr>
                        <a:t>1.438.000.000</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0970">
                        <a:spcBef>
                          <a:spcPts val="20"/>
                        </a:spcBef>
                        <a:spcAft>
                          <a:spcPts val="0"/>
                        </a:spcAft>
                      </a:pPr>
                      <a:r>
                        <a:rPr lang="en-US" sz="1050" b="1" spc="-10" dirty="0">
                          <a:latin typeface="Verdana"/>
                          <a:ea typeface="Calibri"/>
                          <a:cs typeface="Times New Roman"/>
                        </a:rPr>
                        <a:t>1.375.000.000</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a:spcBef>
                          <a:spcPts val="20"/>
                        </a:spcBef>
                        <a:spcAft>
                          <a:spcPts val="0"/>
                        </a:spcAft>
                      </a:pPr>
                      <a:r>
                        <a:rPr lang="en-US" sz="1050" b="1" spc="-10" dirty="0">
                          <a:latin typeface="Verdana"/>
                          <a:ea typeface="Calibri"/>
                          <a:cs typeface="Times New Roman"/>
                        </a:rPr>
                        <a:t>1.370.000.000</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390">
                        <a:spcBef>
                          <a:spcPts val="20"/>
                        </a:spcBef>
                        <a:spcAft>
                          <a:spcPts val="0"/>
                        </a:spcAft>
                      </a:pPr>
                      <a:r>
                        <a:rPr lang="en-US" sz="1050" b="1" spc="-10" dirty="0">
                          <a:latin typeface="Verdana"/>
                          <a:ea typeface="Calibri"/>
                          <a:cs typeface="Times New Roman"/>
                        </a:rPr>
                        <a:t>1.346.000.000</a:t>
                      </a:r>
                      <a:endParaRPr lang="it-IT"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5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alla finanza locale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2000" dirty="0" smtClean="0"/>
              <a:t>    La Finanza locale è completata dagli interventi relativi ai diritti sociali, politiche sociali e famiglia iscritti dal 2014 nella nuova funzione obiettivo 8 ad essi intitolata.</a:t>
            </a:r>
          </a:p>
          <a:p>
            <a:pPr>
              <a:buNone/>
            </a:pPr>
            <a:r>
              <a:rPr lang="it-IT" sz="2000" dirty="0" smtClean="0"/>
              <a:t>     L’importo stanziato per la finanza locale (comprensivo delle funzioni obiettivo 4 e 8), nel 2015 è di 224 milioni, mentre nel 2014 ammontava a 234,58 milioni. La riduzione di 10,5 milioni, pari al 4,51%, è conseguente al minor gettito IRPEF registrato nel rendiconto della regione per l’anno 2013, che ai sensi della l.r. 48/1995, costituisce il criterio determinante dello stanziamento complessivo.</a:t>
            </a:r>
          </a:p>
          <a:p>
            <a:pPr>
              <a:buNone/>
            </a:pPr>
            <a:r>
              <a:rPr lang="it-IT" sz="2000" dirty="0" smtClean="0"/>
              <a:t>    La funzione della Finanza locale si compone di quattro aree omogenee . </a:t>
            </a:r>
          </a:p>
          <a:p>
            <a:pPr>
              <a:buNone/>
            </a:pPr>
            <a:r>
              <a:rPr lang="it-IT" sz="2000" dirty="0" smtClean="0"/>
              <a:t>    La prima area omogenea prevede i trasferimenti senza vincolo di destinazione agli enti locali finalizzati, principalmente, al loro funzionamento e alle spese di investimento discrezionali.</a:t>
            </a:r>
          </a:p>
          <a:p>
            <a:pPr>
              <a:buNone/>
            </a:pPr>
            <a:r>
              <a:rPr lang="it-IT" sz="2000" dirty="0" smtClean="0"/>
              <a:t>   L’importo complessivo stanziato nel 2015 è pari a 90,12 milioni di euro mentre quello del 2014 era di 96,42 milioni di euro. Il decremento è dovuto principalmente alla riduzione dei trasferimenti di parte corrente senza vincolo di destinazione ai Comuni e alle Comunità Montane.</a:t>
            </a:r>
          </a:p>
          <a:p>
            <a:endParaRPr lang="it-IT" altLang="it-IT" sz="2000" dirty="0">
              <a:solidFill>
                <a:schemeClr val="accent5">
                  <a:lumMod val="75000"/>
                </a:schemeClr>
              </a:solidFill>
              <a:cs typeface="Arial" panose="020B0604020202020204" pitchFamily="34" charset="0"/>
            </a:endParaRP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12</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alla finanza locale/1</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2000" dirty="0" smtClean="0"/>
              <a:t> L’area omogenea 2 – Interventi di finanza locale con vincolo settoriale di destinazione – accoglie</a:t>
            </a:r>
          </a:p>
          <a:p>
            <a:pPr>
              <a:buNone/>
            </a:pPr>
            <a:r>
              <a:rPr lang="it-IT" sz="2000" dirty="0" smtClean="0"/>
              <a:t>principalmente gli stanziamenti di parte corrente destinati ai seguenti interventi:</a:t>
            </a:r>
          </a:p>
          <a:p>
            <a:pPr>
              <a:buNone/>
            </a:pPr>
            <a:r>
              <a:rPr lang="it-IT" sz="2000" dirty="0" smtClean="0"/>
              <a:t> servizi di trasporto pubblico di linea;  interventi per lo sviluppo di Aosta capitale dell’autonomia;   finanziamento delle spese relative al personale ausiliario delle istituzioni scolastiche;  il contributo al risanamento della finanza pubblica;  contributo agli enti locali e ai servizi della pubblica amministrazione per l’impiego temporaneo di lavoratori in opere e servizi di utilità sociale;  </a:t>
            </a:r>
          </a:p>
          <a:p>
            <a:pPr>
              <a:buNone/>
            </a:pPr>
            <a:r>
              <a:rPr lang="it-IT" sz="2000" dirty="0" smtClean="0"/>
              <a:t>Con riferimento alle spese di investimento:</a:t>
            </a:r>
          </a:p>
          <a:p>
            <a:pPr>
              <a:buNone/>
            </a:pPr>
            <a:r>
              <a:rPr lang="it-IT" sz="2000" dirty="0" smtClean="0"/>
              <a:t> realizzazione di interventi concernenti il patrimonio forestale e le risorse naturali;  servizi di edilizia residenziale pubblica;  interventi a favore degli enti locali per l’adeguamento e la realizzazione di opere di pubblica utilità;  interventi per la realizzazione di opere di protezione da colate di detrito;  finanziamento dei piani di edilizia scolastica;  interventi per lo sviluppo di Aosta capitale dell’autonomia. </a:t>
            </a:r>
          </a:p>
          <a:p>
            <a:endParaRPr lang="it-IT" altLang="it-IT" sz="2000" dirty="0">
              <a:solidFill>
                <a:schemeClr val="accent5">
                  <a:lumMod val="75000"/>
                </a:schemeClr>
              </a:solidFill>
              <a:cs typeface="Arial" panose="020B0604020202020204" pitchFamily="34" charset="0"/>
            </a:endParaRP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13</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alla finanza locale/2</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2000" dirty="0" smtClean="0"/>
              <a:t> L’area omogenea 3 - Speciali programmi di investimento - accoglie le risorse destinate al</a:t>
            </a:r>
          </a:p>
          <a:p>
            <a:r>
              <a:rPr lang="it-IT" sz="2000" dirty="0" smtClean="0"/>
              <a:t>finanziamento dei programmi </a:t>
            </a:r>
            <a:r>
              <a:rPr lang="it-IT" sz="2000" dirty="0" err="1" smtClean="0"/>
              <a:t>FoSPI</a:t>
            </a:r>
            <a:r>
              <a:rPr lang="it-IT" sz="2000" dirty="0" smtClean="0"/>
              <a:t>.</a:t>
            </a:r>
          </a:p>
          <a:p>
            <a:r>
              <a:rPr lang="it-IT" sz="2000" dirty="0" smtClean="0"/>
              <a:t>L’area omogenea 4 - Trasferimenti statali e altri interventi di finanza locale - comprende le risorse di parte corrente da destinare al Comune di Aosta per interventi di riqualificazione della città (l.r. 3/1992).</a:t>
            </a: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14</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alle Politiche sociali</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b="1" i="1" dirty="0" smtClean="0"/>
              <a:t>FUNZIONE OBIETTIVO: 8 DIRITTI SOCIALI, POLITICHE SOCIALI E FAMIGLIA -</a:t>
            </a:r>
          </a:p>
          <a:p>
            <a:pPr>
              <a:buNone/>
            </a:pPr>
            <a:r>
              <a:rPr lang="it-IT" sz="1800" b="1" i="1" dirty="0" smtClean="0"/>
              <a:t> </a:t>
            </a:r>
          </a:p>
          <a:p>
            <a:r>
              <a:rPr lang="it-IT" sz="1800" dirty="0" smtClean="0"/>
              <a:t>Lo stanziamento complessivo della funzione per l’anno 2015 ammonta a 72,1 milioni, con un calo di 6,8 milioni rispetto allo scorso anno. mentre per</a:t>
            </a:r>
          </a:p>
          <a:p>
            <a:r>
              <a:rPr lang="it-IT" sz="1800" dirty="0" smtClean="0"/>
              <a:t>l’anno 2014 era di 78,9 milioni.</a:t>
            </a:r>
          </a:p>
          <a:p>
            <a:r>
              <a:rPr lang="it-IT" sz="1800" dirty="0" smtClean="0"/>
              <a:t>Le aree omogenee che riguardano il settore delle politiche sociali sono le seguenti:</a:t>
            </a:r>
          </a:p>
          <a:p>
            <a:r>
              <a:rPr lang="it-IT" sz="1800" dirty="0" smtClean="0"/>
              <a:t> infanzia, minori e asili nido; disabilità; anziani; soggetti a rischio di esclusione sociale; famiglie; interventi per il diritto alla casa;  programmazione e governo della rete dei servizi sociosanitari e sociali; cooperazione e associazionismo; servizio necroscopico e cimiteriale; erogazione trattamenti di invalidità civile;  altri interventi correnti per assistenza sociale finanziati con entrate con vincolo di destinazione.</a:t>
            </a:r>
          </a:p>
          <a:p>
            <a:r>
              <a:rPr lang="it-IT" sz="1800" dirty="0" smtClean="0"/>
              <a:t>Gli stanziamenti più significativi nell’ambito dell’assistenza sociale sono relativi agli interventi per gli anziani, al finanziamento delle provvidenze erogate a favore degli invalidi e degli ex combattenti, agli interventi per l’infanzia, minori e asili nido e agli interventi per la disabilità.</a:t>
            </a:r>
            <a:endParaRPr lang="it-IT" altLang="it-IT" sz="1800" dirty="0">
              <a:solidFill>
                <a:schemeClr val="accent5">
                  <a:lumMod val="75000"/>
                </a:schemeClr>
              </a:solidFill>
              <a:cs typeface="Arial" panose="020B0604020202020204" pitchFamily="34" charset="0"/>
            </a:endParaRP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15</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alla Cultura e Sport</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b="1" i="1" dirty="0" smtClean="0"/>
              <a:t>FUNZIONE OBIETTIVO: 8 DIRITTI SOCIALI, POLITICHE SOCIALI E FAMIGLIA -</a:t>
            </a:r>
          </a:p>
          <a:p>
            <a:pPr>
              <a:buNone/>
            </a:pPr>
            <a:r>
              <a:rPr lang="it-IT" sz="1800" b="1" i="1" dirty="0" smtClean="0"/>
              <a:t> </a:t>
            </a:r>
          </a:p>
          <a:p>
            <a:pPr>
              <a:buNone/>
            </a:pPr>
            <a:r>
              <a:rPr lang="it-IT" sz="1800" dirty="0" smtClean="0"/>
              <a:t>Nella funzione Cultura e Sport  nel 2015 sono state stanziati 16,6 milioni di euro, con una contrazione rispetto all’anno precedente di ben  4,8 milioni (-22,4%)</a:t>
            </a:r>
          </a:p>
          <a:p>
            <a:pPr>
              <a:buNone/>
            </a:pPr>
            <a:r>
              <a:rPr lang="it-IT" sz="1800" dirty="0" smtClean="0"/>
              <a:t>14,4 milioni sono destinati al settore della cultura e 2,2 milioni al settore dello sport.</a:t>
            </a:r>
          </a:p>
          <a:p>
            <a:pPr>
              <a:buNone/>
            </a:pPr>
            <a:r>
              <a:rPr lang="it-IT" sz="1800" dirty="0" smtClean="0"/>
              <a:t>Le riduzioni sono state effettuate principalmente per la cultura ed in particolare sono diminuiti:</a:t>
            </a:r>
          </a:p>
          <a:p>
            <a:pPr>
              <a:buNone/>
            </a:pPr>
            <a:r>
              <a:rPr lang="it-IT" sz="1800" dirty="0" smtClean="0"/>
              <a:t>- i contributi agli enti culturali per il loro funzionamento;</a:t>
            </a:r>
          </a:p>
          <a:p>
            <a:pPr>
              <a:buNone/>
            </a:pPr>
            <a:r>
              <a:rPr lang="it-IT" sz="1800" dirty="0" smtClean="0"/>
              <a:t>- lo stanziamento per l’acquisto di servizi concernenti la valorizzazione e la custodia dei beni</a:t>
            </a:r>
          </a:p>
          <a:p>
            <a:pPr>
              <a:buNone/>
            </a:pPr>
            <a:r>
              <a:rPr lang="it-IT" sz="1800" dirty="0" smtClean="0"/>
              <a:t>culturali e la gestione di attività culturali o fieristiche;</a:t>
            </a:r>
          </a:p>
          <a:p>
            <a:pPr>
              <a:buNone/>
            </a:pPr>
            <a:r>
              <a:rPr lang="it-IT" sz="1800" dirty="0" smtClean="0"/>
              <a:t>- gli investimenti per restauro, manutenzione dei beni mobili ed immobili di interesse artistico</a:t>
            </a:r>
          </a:p>
          <a:p>
            <a:pPr>
              <a:buNone/>
            </a:pPr>
            <a:r>
              <a:rPr lang="it-IT" sz="1800" dirty="0" smtClean="0"/>
              <a:t>e storico, nonché installazione impianti e sistemazione museale, di proprietà regionale.</a:t>
            </a:r>
            <a:endParaRPr lang="it-IT" altLang="it-IT" sz="1800" dirty="0">
              <a:solidFill>
                <a:schemeClr val="accent5">
                  <a:lumMod val="75000"/>
                </a:schemeClr>
              </a:solidFill>
              <a:cs typeface="Arial" panose="020B0604020202020204" pitchFamily="34" charset="0"/>
            </a:endParaRP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16</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alla Sanità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1800" dirty="0" smtClean="0"/>
              <a:t>La funzione obiettivo accoglie i finanziamenti da trasferire all’Azienda USL per la gestione</a:t>
            </a:r>
          </a:p>
          <a:p>
            <a:r>
              <a:rPr lang="it-IT" sz="1800" dirty="0" smtClean="0"/>
              <a:t>dell’attività sanitaria e, per l’anno 2015, prevede complessivamente uno stanziamento pari a 244</a:t>
            </a:r>
          </a:p>
          <a:p>
            <a:r>
              <a:rPr lang="it-IT" sz="1800" dirty="0" smtClean="0"/>
              <a:t>milioni di euro. Nell’anno 2014 le risorse ammontavano a 262,3 milioni.</a:t>
            </a:r>
          </a:p>
          <a:p>
            <a:r>
              <a:rPr lang="it-IT" sz="1800" dirty="0" smtClean="0"/>
              <a:t>La funzione Sanità è strutturata in tre principali aree omogenee:</a:t>
            </a:r>
          </a:p>
          <a:p>
            <a:endParaRPr lang="it-IT" sz="1800" dirty="0" smtClean="0"/>
          </a:p>
          <a:p>
            <a:r>
              <a:rPr lang="it-IT" sz="1800" dirty="0" smtClean="0"/>
              <a:t>AREA OMOGENEA 01 – FINANZIAMENTO ORDINARIO CORRENTE PER LA GARANZIA DEI LEA</a:t>
            </a:r>
          </a:p>
          <a:p>
            <a:r>
              <a:rPr lang="it-IT" sz="1800" dirty="0" smtClean="0"/>
              <a:t>AREA OMOGENEA 02 – FINANZIAMENTO AGGIUNTIVO CORRENTE PER LIVELLI </a:t>
            </a:r>
            <a:r>
              <a:rPr lang="it-IT" sz="1800" dirty="0" err="1" smtClean="0"/>
              <a:t>DI</a:t>
            </a:r>
            <a:r>
              <a:rPr lang="it-IT" sz="1800" dirty="0" smtClean="0"/>
              <a:t> ASSISTENZA</a:t>
            </a:r>
          </a:p>
          <a:p>
            <a:r>
              <a:rPr lang="it-IT" sz="1800" dirty="0" smtClean="0"/>
              <a:t>SUPERIORI AI LEA</a:t>
            </a:r>
          </a:p>
          <a:p>
            <a:r>
              <a:rPr lang="it-IT" sz="1800" dirty="0" smtClean="0"/>
              <a:t>AREA OMOGENEA 03 – INVESTIMENTI SANITARI</a:t>
            </a: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17</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risorse destinate ad altri settori</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b="1" i="1" dirty="0" smtClean="0"/>
              <a:t>FUNZIONE OBIETTIVO: AGRICOLTURA</a:t>
            </a:r>
          </a:p>
          <a:p>
            <a:pPr>
              <a:buNone/>
            </a:pPr>
            <a:r>
              <a:rPr lang="it-IT" sz="1800" dirty="0" smtClean="0"/>
              <a:t>La funzione prevede per l’anno 2015 una spesa complessiva pari a 8,48 milioni di euro. Per l’anno</a:t>
            </a:r>
          </a:p>
          <a:p>
            <a:pPr>
              <a:buNone/>
            </a:pPr>
            <a:r>
              <a:rPr lang="it-IT" sz="1800" dirty="0" smtClean="0"/>
              <a:t>2014 lo stanziamento ammontava a 17,23 milioni.</a:t>
            </a:r>
          </a:p>
          <a:p>
            <a:pPr>
              <a:buNone/>
            </a:pPr>
            <a:r>
              <a:rPr lang="it-IT" sz="1800" b="1" i="1" dirty="0" smtClean="0"/>
              <a:t>FUNZIONE OBIETTIVO: ISTRUZIONE UNIVERSITARIA</a:t>
            </a:r>
          </a:p>
          <a:p>
            <a:pPr>
              <a:buNone/>
            </a:pPr>
            <a:r>
              <a:rPr lang="it-IT" sz="1800" dirty="0" smtClean="0"/>
              <a:t>La funzione obiettivo presenta uno stanziamento per l’anno 2015 di 11,3 milioni di euro, mentre era</a:t>
            </a:r>
          </a:p>
          <a:p>
            <a:pPr>
              <a:buNone/>
            </a:pPr>
            <a:r>
              <a:rPr lang="it-IT" sz="1800" dirty="0" smtClean="0"/>
              <a:t>pari a 13,3 milioni nell’anno 2014.</a:t>
            </a:r>
          </a:p>
          <a:p>
            <a:pPr>
              <a:buNone/>
            </a:pPr>
            <a:r>
              <a:rPr lang="it-IT" sz="1800" b="1" i="1" dirty="0" smtClean="0"/>
              <a:t>FUNZIONE OBIETTIVO: 11 SVILUPPO ECONOMICO REGIONALE</a:t>
            </a:r>
          </a:p>
          <a:p>
            <a:pPr>
              <a:buNone/>
            </a:pPr>
            <a:r>
              <a:rPr lang="it-IT" sz="1800" dirty="0" smtClean="0"/>
              <a:t>Alla funzione sono attribuiti per l’anno 2015 complessivamente 56,1 milioni di euro , subendo un taglio di circa 25 milioni rispetto al 2014 (81,7).  </a:t>
            </a:r>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18</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L’assestamento proposto dalla Giunta regionale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255776"/>
            <a:ext cx="10335126" cy="4921187"/>
          </a:xfrm>
        </p:spPr>
        <p:txBody>
          <a:bodyPr>
            <a:noAutofit/>
          </a:bodyPr>
          <a:lstStyle/>
          <a:p>
            <a:r>
              <a:rPr lang="it-IT" sz="2200" dirty="0" smtClean="0"/>
              <a:t>L’Assestamento di bilancio proposto dalla Giunta regionale della Valle d’Aosta il 3 giugno 2015 (Disegno di legge regionale) prevede una variazione in aumento delle entrate e delle spese pari a circa 98 milioni. </a:t>
            </a:r>
          </a:p>
          <a:p>
            <a:r>
              <a:rPr lang="it-IT" sz="2200" dirty="0" smtClean="0"/>
              <a:t>Per quanto riguarda le spese, la ripartizione è frammentata in numerosi interventi, con attribuzione di risorse più cospicua nel caso dell’incremento di 6,5 milioni a valere sulla sanità regionale.</a:t>
            </a:r>
          </a:p>
          <a:p>
            <a:r>
              <a:rPr lang="it-IT" sz="2200" dirty="0" smtClean="0"/>
              <a:t>Si confermano  le lacune del Bilancio di Previsione per il 2015 approvato nel dicembre scorso, cioè la mancanza nel bilancio di un filo conduttore per lo sviluppo, che in qualche modo leghi i principali interventi intorno a un progetto chiaro e sostenibile di sostegno alla crescita del territorio.</a:t>
            </a:r>
          </a:p>
          <a:p>
            <a:pPr>
              <a:buNone/>
            </a:pPr>
            <a:r>
              <a:rPr lang="it-IT" sz="2200" dirty="0" smtClean="0"/>
              <a:t>    Interventi più importanti: l’estensione dell’</a:t>
            </a:r>
            <a:r>
              <a:rPr lang="it-IT" sz="2200" dirty="0" err="1" smtClean="0"/>
              <a:t>Isee</a:t>
            </a:r>
            <a:r>
              <a:rPr lang="it-IT" sz="2200" dirty="0" smtClean="0"/>
              <a:t> alle misure di welfare; Il riparto dell’avanzo di amministrazione degli enti locali viene bloccato ai fini del Patto di Stabilità, con esclusione di alcuni interventi. Tramite il fondo per il sostegno all’inclusione sociale, sarà possibile finanziare anche il cosiddetto Bon de </a:t>
            </a:r>
            <a:r>
              <a:rPr lang="it-IT" sz="2200" dirty="0" err="1" smtClean="0"/>
              <a:t>Chauffage</a:t>
            </a:r>
            <a:r>
              <a:rPr lang="it-IT" sz="2200" dirty="0" smtClean="0"/>
              <a:t> , con aumento degli stanziamenti per 2 milioni di euro.  </a:t>
            </a:r>
            <a:endParaRPr lang="it-IT" sz="22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19</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7445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Il Bilancio della Regione Valle d’Aosta – il 2015 – la previsione</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 </a:t>
            </a:r>
          </a:p>
        </p:txBody>
      </p:sp>
      <p:sp>
        <p:nvSpPr>
          <p:cNvPr id="4" name="Segnaposto contenuto 3"/>
          <p:cNvSpPr txBox="1">
            <a:spLocks/>
          </p:cNvSpPr>
          <p:nvPr/>
        </p:nvSpPr>
        <p:spPr>
          <a:xfrm>
            <a:off x="2362200" y="1743891"/>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4401205"/>
          </a:xfrm>
          <a:prstGeom prst="rect">
            <a:avLst/>
          </a:prstGeom>
        </p:spPr>
        <p:txBody>
          <a:bodyPr wrap="square">
            <a:spAutoFit/>
          </a:bodyPr>
          <a:lstStyle/>
          <a:p>
            <a:r>
              <a:rPr lang="it-IT" sz="2000" dirty="0" smtClean="0"/>
              <a:t>Il bilancio regionale per il 2015 ha un importo complessivo di 1,375 miliardi al lordo delle spese per contabilità speciali e partite di giro, destinato a diminuire nel 2016 (1,370 </a:t>
            </a:r>
            <a:r>
              <a:rPr lang="it-IT" sz="2000" dirty="0" err="1" smtClean="0"/>
              <a:t>mln</a:t>
            </a:r>
            <a:r>
              <a:rPr lang="it-IT" sz="2000" dirty="0" smtClean="0"/>
              <a:t>) e nel 2017 (1,346 </a:t>
            </a:r>
            <a:r>
              <a:rPr lang="it-IT" sz="2000" dirty="0" err="1" smtClean="0"/>
              <a:t>mln</a:t>
            </a:r>
            <a:r>
              <a:rPr lang="it-IT" sz="2000" dirty="0" smtClean="0"/>
              <a:t>).  </a:t>
            </a:r>
          </a:p>
          <a:p>
            <a:endParaRPr lang="it-IT" sz="2000" dirty="0" smtClean="0"/>
          </a:p>
          <a:p>
            <a:r>
              <a:rPr lang="it-IT" sz="2000" b="1" dirty="0" smtClean="0">
                <a:effectLst/>
                <a:latin typeface="Times New Roman" panose="02020603050405020304" pitchFamily="18" charset="0"/>
              </a:rPr>
              <a:t>Al netto delle partite di giro, la previsione delle entrate è pari a 1,265 milioni per il 2015: la flessione rispetto all’anno precedente (-4,17%) va messo in relazione con il perdurare della crisi  economica e con gli effetti della partecipazione della Regione </a:t>
            </a:r>
            <a:r>
              <a:rPr lang="it-IT" sz="2000" b="1" dirty="0" err="1" smtClean="0">
                <a:effectLst/>
                <a:latin typeface="Times New Roman" panose="02020603050405020304" pitchFamily="18" charset="0"/>
              </a:rPr>
              <a:t>V.dA</a:t>
            </a:r>
            <a:r>
              <a:rPr lang="it-IT" sz="2000" b="1" dirty="0" smtClean="0">
                <a:effectLst/>
                <a:latin typeface="Times New Roman" panose="02020603050405020304" pitchFamily="18" charset="0"/>
              </a:rPr>
              <a:t>. </a:t>
            </a:r>
            <a:r>
              <a:rPr lang="it-IT" sz="2000" b="1" dirty="0" smtClean="0">
                <a:latin typeface="Times New Roman" panose="02020603050405020304" pitchFamily="18" charset="0"/>
              </a:rPr>
              <a:t> al risanamento dei conti  pubblici (l. 42/2009, Federalismo fiscale).</a:t>
            </a:r>
          </a:p>
          <a:p>
            <a:endParaRPr lang="it-IT" sz="2000" b="1" dirty="0" smtClean="0">
              <a:latin typeface="Times New Roman" panose="02020603050405020304" pitchFamily="18" charset="0"/>
            </a:endParaRPr>
          </a:p>
          <a:p>
            <a:r>
              <a:rPr lang="it-IT" sz="2000" b="1" dirty="0" smtClean="0">
                <a:latin typeface="Times New Roman" panose="02020603050405020304" pitchFamily="18" charset="0"/>
              </a:rPr>
              <a:t>Le spese per il 2015 ammontano 1,265 milioni, con un decremento del 4,17%.</a:t>
            </a:r>
          </a:p>
          <a:p>
            <a:endParaRPr lang="it-IT" sz="2000" b="1" dirty="0" smtClean="0">
              <a:latin typeface="Times New Roman" panose="02020603050405020304" pitchFamily="18" charset="0"/>
            </a:endParaRPr>
          </a:p>
          <a:p>
            <a:r>
              <a:rPr lang="it-IT" sz="2000" b="1" dirty="0" smtClean="0">
                <a:latin typeface="Times New Roman" panose="02020603050405020304" pitchFamily="18" charset="0"/>
              </a:rPr>
              <a:t>  </a:t>
            </a:r>
            <a:endParaRPr lang="it-IT" sz="2000" b="1" dirty="0" smtClean="0">
              <a:effectLst/>
              <a:latin typeface="Times New Roman" panose="02020603050405020304" pitchFamily="18" charset="0"/>
            </a:endParaRPr>
          </a:p>
          <a:p>
            <a:endParaRPr lang="it-IT" sz="2000" b="1" dirty="0" smtClean="0">
              <a:effectLst/>
              <a:latin typeface="Times New Roman" panose="02020603050405020304" pitchFamily="18" charset="0"/>
            </a:endParaRPr>
          </a:p>
          <a:p>
            <a:endParaRPr lang="it-IT" sz="2000" b="1" dirty="0">
              <a:effectLst/>
              <a:latin typeface="Times New Roman" panose="02020603050405020304" pitchFamily="18" charset="0"/>
            </a:endParaRPr>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2</a:t>
            </a:fld>
            <a:endParaRPr lang="it-IT" altLang="it-IT"/>
          </a:p>
        </p:txBody>
      </p:sp>
    </p:spTree>
    <p:extLst>
      <p:ext uri="{BB962C8B-B14F-4D97-AF65-F5344CB8AC3E}">
        <p14:creationId xmlns:p14="http://schemas.microsoft.com/office/powerpoint/2010/main" xmlns="" val="273015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sz="2800" b="1" dirty="0" smtClean="0">
                <a:solidFill>
                  <a:srgbClr val="000099"/>
                </a:solidFill>
                <a:latin typeface="+mn-lt"/>
                <a:cs typeface="Arial" panose="020B0604020202020204" pitchFamily="34" charset="0"/>
              </a:rPr>
              <a:t>Incrementato l’accantonamento per il concorso </a:t>
            </a:r>
            <a:br>
              <a:rPr lang="it-IT" altLang="it-IT" sz="2800" b="1" dirty="0" smtClean="0">
                <a:solidFill>
                  <a:srgbClr val="000099"/>
                </a:solidFill>
                <a:latin typeface="+mn-lt"/>
                <a:cs typeface="Arial" panose="020B0604020202020204" pitchFamily="34" charset="0"/>
              </a:rPr>
            </a:br>
            <a:r>
              <a:rPr lang="it-IT" altLang="it-IT" sz="2800" b="1" dirty="0" smtClean="0">
                <a:solidFill>
                  <a:srgbClr val="000099"/>
                </a:solidFill>
                <a:latin typeface="+mn-lt"/>
                <a:cs typeface="Arial" panose="020B0604020202020204" pitchFamily="34" charset="0"/>
              </a:rPr>
              <a:t>al riequilibrio della finanza pubblica (37 milioni)</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8" y="1219200"/>
            <a:ext cx="10953389" cy="4957763"/>
          </a:xfrm>
        </p:spPr>
        <p:txBody>
          <a:bodyPr>
            <a:noAutofit/>
          </a:bodyPr>
          <a:lstStyle/>
          <a:p>
            <a:pPr marL="0">
              <a:lnSpc>
                <a:spcPct val="100000"/>
              </a:lnSpc>
              <a:spcBef>
                <a:spcPts val="0"/>
              </a:spcBef>
              <a:buNone/>
            </a:pPr>
            <a:r>
              <a:rPr lang="it-IT" sz="2200" dirty="0" smtClean="0"/>
              <a:t>    (art. 4). Si incrementa l’accantonamento per il concorso della Regione al riequilibrio della finanza pubblica di 37 milioni. Tale somma deriva dal rimborso alla Regione, da parte dei Comuni, dell’IMU relativa all’anno 2014, già anticipata per conto dei Comuni e ricompresa nell’accantonamento, a titolo di transitorio concorso delle spese al riequilibrio della finanza pubblica, disposto dalla Regione nell’anno 2014 per circa 236 milioni di euro. </a:t>
            </a:r>
          </a:p>
          <a:p>
            <a:pPr marL="0">
              <a:lnSpc>
                <a:spcPct val="100000"/>
              </a:lnSpc>
              <a:spcBef>
                <a:spcPts val="0"/>
              </a:spcBef>
              <a:buNone/>
            </a:pPr>
            <a:r>
              <a:rPr lang="it-IT" sz="2200" dirty="0" smtClean="0"/>
              <a:t>    (art. 5). Costituzione di un fondo regionale per il sostegno all’inclusione sociale (l.r. 13/2014). Si introduce la possibilità di finanziare, tramite il fondo per il sostegno all’inclusione sociale, anche il cosiddetto Bon de </a:t>
            </a:r>
            <a:r>
              <a:rPr lang="it-IT" sz="2200" dirty="0" err="1" smtClean="0"/>
              <a:t>Chauffage</a:t>
            </a:r>
            <a:r>
              <a:rPr lang="it-IT" sz="2200" dirty="0" smtClean="0"/>
              <a:t> di cui alla legge regionale 7 dicembre 2009, n. 43 (Disposizioni in materia di sostegno economico alle famiglie mediante concorso alle spese per il riscaldamento domestico), incrementando di 2 milioni di euro le relative disponibilità, sempre a valere sul fondo di dotazione della gestione speciale di FINAOSTA S.p.A. </a:t>
            </a:r>
          </a:p>
          <a:p>
            <a:pPr marL="0">
              <a:lnSpc>
                <a:spcPct val="100000"/>
              </a:lnSpc>
              <a:spcBef>
                <a:spcPts val="0"/>
              </a:spcBef>
              <a:buNone/>
            </a:pPr>
            <a:r>
              <a:rPr lang="it-IT" sz="2200" dirty="0" smtClean="0"/>
              <a:t>     Il comma 4 dà indicazioni sulla determinazione della retribuzione di posizione dei dirigenti regionali, nei casi di riduzione del numero dei posti dirigenziale, congelando le risorse destinate nell’ammontare risultante al 31 dicembre dell’anno precedente. </a:t>
            </a:r>
          </a:p>
          <a:p>
            <a:pPr marL="0">
              <a:lnSpc>
                <a:spcPct val="100000"/>
              </a:lnSpc>
              <a:spcBef>
                <a:spcPts val="0"/>
              </a:spcBef>
              <a:buNone/>
            </a:pPr>
            <a:r>
              <a:rPr lang="it-IT" sz="2200" dirty="0" smtClean="0"/>
              <a:t>     </a:t>
            </a:r>
            <a:endParaRPr lang="it-IT" sz="22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20</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Si introduce l’</a:t>
            </a:r>
            <a:r>
              <a:rPr lang="it-IT" altLang="it-IT" sz="2800" b="1" dirty="0" err="1" smtClean="0">
                <a:solidFill>
                  <a:srgbClr val="000099"/>
                </a:solidFill>
                <a:latin typeface="+mn-lt"/>
                <a:cs typeface="Arial" panose="020B0604020202020204" pitchFamily="34" charset="0"/>
              </a:rPr>
              <a:t>Isee</a:t>
            </a:r>
            <a:r>
              <a:rPr lang="it-IT" altLang="it-IT" sz="2800" b="1" dirty="0" smtClean="0">
                <a:solidFill>
                  <a:srgbClr val="000099"/>
                </a:solidFill>
                <a:latin typeface="+mn-lt"/>
                <a:cs typeface="Arial" panose="020B0604020202020204" pitchFamily="34" charset="0"/>
              </a:rPr>
              <a:t> anche per il Bon de </a:t>
            </a:r>
            <a:r>
              <a:rPr lang="it-IT" altLang="it-IT" sz="2800" b="1" dirty="0" err="1" smtClean="0">
                <a:solidFill>
                  <a:srgbClr val="000099"/>
                </a:solidFill>
                <a:latin typeface="+mn-lt"/>
                <a:cs typeface="Arial" panose="020B0604020202020204" pitchFamily="34" charset="0"/>
              </a:rPr>
              <a:t>Chauffage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353312"/>
            <a:ext cx="10335126" cy="4823651"/>
          </a:xfrm>
        </p:spPr>
        <p:txBody>
          <a:bodyPr>
            <a:noAutofit/>
          </a:bodyPr>
          <a:lstStyle/>
          <a:p>
            <a:r>
              <a:rPr lang="it-IT" sz="2200" dirty="0" smtClean="0"/>
              <a:t>(art. 5). Il comma 5 prevede l’eliminazione dell’esclusione dall’obbligo per i Comuni non capoluogo di provincia di avvalersi, per le acquisizioni di lavori, servizi e forniture di qualunque importo, di forme aggregative, per le acquisizioni di importo inferiore a euro 40.000, al fine di riallineare la disciplina regionale a quella statale che ad oggi (articolo 23ter del decreto-legge 90/2014) prevede la possibilità di procedere autonomamente agli acquisti di beni, servizi e forniture di valore inferiore ad euro 40.000 per i soli Comuni con popolazione superiore a 10.000 abitanti. </a:t>
            </a:r>
          </a:p>
          <a:p>
            <a:pPr>
              <a:buNone/>
            </a:pPr>
            <a:r>
              <a:rPr lang="it-IT" sz="2200" dirty="0" smtClean="0"/>
              <a:t>    Il comma 4 dà indicazioni sulla determinazione della retribuzione di posizione dei dirigenti regionali, nei casi di riduzione del numero dei posti dirigenziale, congelando le risorse destinate nell’ammontare risultante al 31 dicembre dell’anno precedente. </a:t>
            </a:r>
          </a:p>
          <a:p>
            <a:r>
              <a:rPr lang="it-IT" sz="2200" dirty="0" smtClean="0"/>
              <a:t>(art. 6). Si modifica la l.r. 43/2009, introducendo, anche per l’erogazione del cosiddetto Bon de </a:t>
            </a:r>
            <a:r>
              <a:rPr lang="it-IT" sz="2200" dirty="0" err="1" smtClean="0"/>
              <a:t>Chauffage</a:t>
            </a:r>
            <a:r>
              <a:rPr lang="it-IT" sz="2200" dirty="0" smtClean="0"/>
              <a:t>, il meccanismo dell’indicatore della situazione economica equivalente (ISEE), per la determinazione della soglia di accesso al contributo in luogo del criterio del reddito.</a:t>
            </a:r>
          </a:p>
          <a:p>
            <a:r>
              <a:rPr lang="it-IT" sz="1800" dirty="0" smtClean="0"/>
              <a:t/>
            </a:r>
            <a:br>
              <a:rPr lang="it-IT" sz="1800" dirty="0" smtClean="0"/>
            </a:br>
            <a:endParaRPr lang="it-IT" sz="1800" dirty="0" smtClean="0"/>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21</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sz="2800" b="1" dirty="0" smtClean="0">
                <a:solidFill>
                  <a:srgbClr val="000099"/>
                </a:solidFill>
                <a:latin typeface="+mn-lt"/>
                <a:cs typeface="Arial" panose="020B0604020202020204" pitchFamily="34" charset="0"/>
              </a:rPr>
              <a:t>Stop alla ripartizione dell’avanzo di amministrazione della finanza locale, fatta eccezione per alcune spese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41203" y="1182624"/>
            <a:ext cx="10335126" cy="4945571"/>
          </a:xfrm>
        </p:spPr>
        <p:txBody>
          <a:bodyPr>
            <a:noAutofit/>
          </a:bodyPr>
          <a:lstStyle/>
          <a:p>
            <a:r>
              <a:rPr lang="it-IT" sz="2200" dirty="0" smtClean="0"/>
              <a:t>(art. 8).</a:t>
            </a:r>
            <a:r>
              <a:rPr lang="it-IT" sz="2200" b="1" dirty="0" smtClean="0"/>
              <a:t> </a:t>
            </a:r>
            <a:r>
              <a:rPr lang="it-IT" sz="2200" dirty="0" smtClean="0"/>
              <a:t> Si dispone in materia di finanza locale sospendendo, anche per l’anno 2015, l’applicazione della l. n. 48/95 (Interventi regionali in materia di finanza locale), concernente la destinazione dell’avanzo di amministrazione della finanza locale, in considerazione degli obblighi derivanti dal rispetto del patto di stabilità interno. La sospensione non riguarda i seguenti interventi:  concernenti i servizi generali, la previdenza complementare e integrativa, nonché le opere pubbliche destinate all’assistenza delle persone anziane, inabili e handicappate e la realizzazione delle attività di assistenza e sostegno a favore di famiglie nell’ambito socio-assistenziale. I commi 2 e 3 prevedono, a valere sulla finanza locale, un contributo a INVA S.p.A. nella sua qualità di centrale di committenza regionale, per euro 450.000 euro </a:t>
            </a:r>
          </a:p>
          <a:p>
            <a:pPr>
              <a:buNone/>
            </a:pPr>
            <a:r>
              <a:rPr lang="it-IT" sz="2200" b="1" dirty="0" smtClean="0"/>
              <a:t>    Questo articolo può orientare il Sindacato verso la contrattazione con gli enti locali valdostani per la ripartizione dell’avanzo di amministrazione. </a:t>
            </a:r>
          </a:p>
          <a:p>
            <a:pPr>
              <a:buNone/>
            </a:pPr>
            <a:r>
              <a:rPr lang="it-IT" sz="2200" dirty="0" smtClean="0"/>
              <a:t>     per quanto concerne gli interventi di </a:t>
            </a:r>
            <a:r>
              <a:rPr lang="it-IT" sz="2200" b="1" dirty="0" smtClean="0"/>
              <a:t>“Finanza locale”</a:t>
            </a:r>
            <a:r>
              <a:rPr lang="it-IT" sz="2200" dirty="0" smtClean="0"/>
              <a:t> euro 450.000 sono destinati al finanziamento della Centrale unica di committenza e euro 770.000 ad interventi in ambito sociale;</a:t>
            </a:r>
          </a:p>
          <a:p>
            <a:pPr>
              <a:buNone/>
            </a:pPr>
            <a:r>
              <a:rPr lang="it-IT" sz="1800" b="1" dirty="0" smtClean="0"/>
              <a:t/>
            </a:r>
            <a:br>
              <a:rPr lang="it-IT" sz="1800" b="1" dirty="0" smtClean="0"/>
            </a:br>
            <a:endParaRPr lang="it-IT" sz="1800" b="1" dirty="0" smtClean="0"/>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22</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Modifiche alla norma sulle provvidenze a favore dei malati trapiantati</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2200" b="1" dirty="0" smtClean="0"/>
              <a:t>L’articolo 9</a:t>
            </a:r>
            <a:r>
              <a:rPr lang="it-IT" sz="2200" dirty="0" smtClean="0"/>
              <a:t> modifica la legge regionale 9 aprile 2003, n. 10 </a:t>
            </a:r>
            <a:r>
              <a:rPr lang="it-IT" sz="2200" b="1" dirty="0" smtClean="0"/>
              <a:t>(Provvidenze economiche a favore di nefropatici cronici e </a:t>
            </a:r>
            <a:r>
              <a:rPr lang="it-IT" sz="2200" b="1" dirty="0" err="1" smtClean="0"/>
              <a:t>trapiantati…</a:t>
            </a:r>
            <a:r>
              <a:rPr lang="it-IT" sz="2200" b="1" dirty="0" smtClean="0"/>
              <a:t>)</a:t>
            </a:r>
            <a:r>
              <a:rPr lang="it-IT" sz="2200" dirty="0" smtClean="0"/>
              <a:t>, inserendo, tra i potenziali beneficiari delle provvidenze economiche, i soggetti iscritti nelle liste di attesa di trapianto di cuore, fegato, pancreas, polmone e midollo osseo, sottoposti, in attesa del trapianto, a terapie preparatorie continuative, con cadenza almeno settimanale. </a:t>
            </a:r>
          </a:p>
          <a:p>
            <a:r>
              <a:rPr lang="it-IT" sz="2200" dirty="0" smtClean="0"/>
              <a:t>Si introduce, per la concessione delle provvidenze </a:t>
            </a:r>
            <a:r>
              <a:rPr lang="it-IT" sz="2200" b="1" dirty="0" smtClean="0"/>
              <a:t>il meccanismo dell’indicatore dell’ISEE </a:t>
            </a:r>
            <a:r>
              <a:rPr lang="it-IT" sz="2200" dirty="0" smtClean="0"/>
              <a:t>per la determinazione della soglia di accesso al contributo. </a:t>
            </a:r>
          </a:p>
          <a:p>
            <a:r>
              <a:rPr lang="it-IT" sz="2200" dirty="0" smtClean="0"/>
              <a:t>Il comma 3 dispone </a:t>
            </a:r>
            <a:r>
              <a:rPr lang="it-IT" sz="2200" b="1" dirty="0" smtClean="0"/>
              <a:t>l’abrogazione della legge regionale 21 aprile 1981, n. 20 (Nuove norme per la concessione dell’indennità giornaliera a favore dei coltivatori diretti, degli artigiani e degli esercenti attività commerciali),</a:t>
            </a:r>
            <a:r>
              <a:rPr lang="it-IT" sz="2200" dirty="0" smtClean="0"/>
              <a:t> e della legge regionale 12 ottobre 2009, n. 32, che ne aveva modificato alcune disposizioni. </a:t>
            </a:r>
          </a:p>
          <a:p>
            <a:pPr>
              <a:buNone/>
            </a:pPr>
            <a:endParaRPr lang="it-IT" sz="22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23</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Incremento della spesa sanitaria per 6,5 milioni di euro.</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231392"/>
            <a:ext cx="10335126" cy="4945571"/>
          </a:xfrm>
        </p:spPr>
        <p:txBody>
          <a:bodyPr>
            <a:noAutofit/>
          </a:bodyPr>
          <a:lstStyle/>
          <a:p>
            <a:r>
              <a:rPr lang="it-IT" sz="2200" b="1" dirty="0" smtClean="0"/>
              <a:t>L’articolo 10</a:t>
            </a:r>
            <a:r>
              <a:rPr lang="it-IT" sz="2200" dirty="0" smtClean="0"/>
              <a:t> prevede, in generale, la sostituzione del riferimento all’indicatore regionale della situazione economica (IRSE) con quello relativo all’ISEE, di cui alla normativa statale vigente.</a:t>
            </a:r>
          </a:p>
          <a:p>
            <a:r>
              <a:rPr lang="it-IT" sz="2200" b="1" dirty="0" smtClean="0"/>
              <a:t>L’articolo 11</a:t>
            </a:r>
            <a:r>
              <a:rPr lang="it-IT" sz="2200" dirty="0" smtClean="0"/>
              <a:t> prevede un </a:t>
            </a:r>
            <a:r>
              <a:rPr lang="it-IT" sz="2200" b="1" dirty="0" smtClean="0"/>
              <a:t>incremento del finanziamento della spesa sanitaria di parte corrente di 6,5 milioni.</a:t>
            </a:r>
            <a:r>
              <a:rPr lang="it-IT" sz="2200" dirty="0" smtClean="0"/>
              <a:t> La l.r. 13/2014 ha previsto una valutazione della situazione finanziaria dell’ USL della Valle d’Aosta da effettuarsi entro il 30 giugno da parte della Giunta regionale. Nella relazione elaborata dall’Azienda USL, emerge la necessità di aumentare lo stanziamento iscritto a bilancio regionale per il finanziamento dei livelli essenziali di assistenza (LEA), al fine di garantire l’erogazione dei LEA e la sostenibilità economica del Servizio sanitario regionale. La destinazione del fondo di riserva e dell’eventuale risultato economico positivo di esercizio per l’anno 2014, è dettata dalla contingente situazione economica, dalla riduzione delle risorse finanziarie complessivamente destinate al Servizio sanitario regionale e dalla necessità di garantire i livelli </a:t>
            </a:r>
            <a:r>
              <a:rPr lang="it-IT" sz="2200" dirty="0" err="1" smtClean="0"/>
              <a:t>quali-quantitativi</a:t>
            </a:r>
            <a:r>
              <a:rPr lang="it-IT" sz="2200" dirty="0" smtClean="0"/>
              <a:t> delle prestazioni sanitarie rese ai cittadini, che impongono la ricerca di ogni possibile e legittima soluzione mirata a garantire l’equilibrio economico-finanziario per il bilancio di previsione 2015.  </a:t>
            </a:r>
          </a:p>
          <a:p>
            <a:endParaRPr lang="it-IT" sz="1800" dirty="0" smtClean="0"/>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24</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Contributi alle famiglie in materia di disturbi dell’apprendimento.</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353312"/>
            <a:ext cx="10335126" cy="4823651"/>
          </a:xfrm>
        </p:spPr>
        <p:txBody>
          <a:bodyPr>
            <a:noAutofit/>
          </a:bodyPr>
          <a:lstStyle/>
          <a:p>
            <a:r>
              <a:rPr lang="it-IT" sz="2200" b="1" dirty="0" smtClean="0"/>
              <a:t>L’articolo 12</a:t>
            </a:r>
            <a:r>
              <a:rPr lang="it-IT" sz="2200" dirty="0" smtClean="0"/>
              <a:t> modifica la legge regionale 12 maggio 2009, n. 8 (Disposizioni in materia di disturbi specifici di apprendimento), prevedendo, in alternativa alla concessione di contributi alle famiglie, l’acquisto diretto dell’Amministrazione regionale di dispositivi personali di fruizione da cedere in comodato d’uso agli studenti affetti da dislessia per facilitarne il percorso didattico. Tale scelta consente di migliorare e uniformare il processo di formazione e assistenza agli studenti nell’utilizzo delle tecnologie assistite per la letto-scrittura, atteso che, attualmente, si registrano disfunzioni nel funzionamento di dispositivi acquistati dalle famiglie che scelgono supporti diversi e non adeguati alle esigenze didattiche. </a:t>
            </a:r>
          </a:p>
          <a:p>
            <a:r>
              <a:rPr lang="it-IT" sz="2200" b="1" dirty="0" smtClean="0"/>
              <a:t>L’articolo 13</a:t>
            </a:r>
            <a:r>
              <a:rPr lang="it-IT" sz="2200" dirty="0" smtClean="0"/>
              <a:t> ridetermina in aumento l’autorizzazione di spesa per l’attuazione del piano degli interventi di politica del lavoro, delle azioni di formazione professionale, di orientamento e sviluppo delle azioni per favorire l’impiego e l’occupazione di cui all’articolo 23, comma 2, della l.r. 13/2014. In particolare si avrà un incremento di spesa di 240mila euro per gli  Interventi di formazione professionale a valere sul fondo per le politiche del lavoro e il Fondo per le politiche del lavoro e formazione professionale.</a:t>
            </a:r>
          </a:p>
          <a:p>
            <a:endParaRPr lang="it-IT" sz="1800" dirty="0" smtClean="0"/>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25</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500" b="1" dirty="0" smtClean="0">
                <a:solidFill>
                  <a:srgbClr val="0070C0"/>
                </a:solidFill>
                <a:latin typeface="+mn-lt"/>
                <a:cs typeface="Arial" panose="020B0604020202020204" pitchFamily="34" charset="0"/>
              </a:rPr>
              <a:t>Contributo straordinario di 2,5 milioni alla </a:t>
            </a:r>
            <a:r>
              <a:rPr lang="it-IT" sz="2500" b="1" dirty="0" smtClean="0">
                <a:solidFill>
                  <a:srgbClr val="0070C0"/>
                </a:solidFill>
                <a:latin typeface="+mn-lt"/>
              </a:rPr>
              <a:t>Vallée d’</a:t>
            </a:r>
            <a:r>
              <a:rPr lang="it-IT" sz="2500" b="1" dirty="0" err="1" smtClean="0">
                <a:solidFill>
                  <a:srgbClr val="0070C0"/>
                </a:solidFill>
                <a:latin typeface="+mn-lt"/>
              </a:rPr>
              <a:t>Aoste</a:t>
            </a:r>
            <a:r>
              <a:rPr lang="it-IT" sz="2500" b="1" dirty="0" smtClean="0">
                <a:solidFill>
                  <a:srgbClr val="0070C0"/>
                </a:solidFill>
                <a:latin typeface="+mn-lt"/>
              </a:rPr>
              <a:t> </a:t>
            </a:r>
            <a:r>
              <a:rPr lang="it-IT" sz="2500" b="1" dirty="0" err="1" smtClean="0">
                <a:solidFill>
                  <a:srgbClr val="0070C0"/>
                </a:solidFill>
                <a:latin typeface="+mn-lt"/>
              </a:rPr>
              <a:t>Structure</a:t>
            </a:r>
            <a:r>
              <a:rPr lang="it-IT" sz="2500" b="1" dirty="0" smtClean="0">
                <a:solidFill>
                  <a:srgbClr val="0070C0"/>
                </a:solidFill>
                <a:latin typeface="+mn-lt"/>
              </a:rPr>
              <a:t> </a:t>
            </a:r>
            <a:endParaRPr lang="it-IT" altLang="it-IT" sz="2500" b="1" dirty="0">
              <a:solidFill>
                <a:srgbClr val="0070C0"/>
              </a:solidFill>
              <a:latin typeface="+mn-lt"/>
              <a:cs typeface="Arial" panose="020B0604020202020204" pitchFamily="34" charset="0"/>
            </a:endParaRPr>
          </a:p>
        </p:txBody>
      </p:sp>
      <p:sp>
        <p:nvSpPr>
          <p:cNvPr id="3" name="Segnaposto contenuto 2"/>
          <p:cNvSpPr>
            <a:spLocks noGrp="1"/>
          </p:cNvSpPr>
          <p:nvPr>
            <p:ph sz="half" idx="1"/>
          </p:nvPr>
        </p:nvSpPr>
        <p:spPr>
          <a:xfrm>
            <a:off x="677779" y="1353312"/>
            <a:ext cx="10335126" cy="4823651"/>
          </a:xfrm>
        </p:spPr>
        <p:txBody>
          <a:bodyPr>
            <a:noAutofit/>
          </a:bodyPr>
          <a:lstStyle/>
          <a:p>
            <a:pPr>
              <a:buNone/>
            </a:pPr>
            <a:r>
              <a:rPr lang="it-IT" sz="2200" b="1" dirty="0" smtClean="0"/>
              <a:t>   L’articolo 14</a:t>
            </a:r>
            <a:r>
              <a:rPr lang="it-IT" sz="2200" dirty="0" smtClean="0"/>
              <a:t> riassegna sulla competenza 2015 le quote di cofinanziamento regionale non utilizzate negli esercizi precedenti e necessarie a finanziare gli interventi previsti dal Programma operativo competitività regionale 2007/2013, dal Programma investimenti per la crescita e l’occupazione 2014/2020 (FESR), dal programma obiettivo n. 2 Occupazione 2007/2013 e dal Programma investimenti per la crescita e l’occupazione 2014/2020 (FSE).</a:t>
            </a:r>
          </a:p>
          <a:p>
            <a:pPr>
              <a:buNone/>
            </a:pPr>
            <a:r>
              <a:rPr lang="it-IT" sz="2200" b="1" dirty="0" smtClean="0"/>
              <a:t>    L’articolo 15</a:t>
            </a:r>
            <a:r>
              <a:rPr lang="it-IT" sz="2200" dirty="0" smtClean="0"/>
              <a:t> autorizza, per l’anno 2015, </a:t>
            </a:r>
            <a:r>
              <a:rPr lang="it-IT" sz="2200" b="1" dirty="0" smtClean="0"/>
              <a:t>un contributo straordinario di 2,5 milioni alla società Vallée d’</a:t>
            </a:r>
            <a:r>
              <a:rPr lang="it-IT" sz="2200" b="1" dirty="0" err="1" smtClean="0"/>
              <a:t>Aoste</a:t>
            </a:r>
            <a:r>
              <a:rPr lang="it-IT" sz="2200" b="1" dirty="0" smtClean="0"/>
              <a:t> </a:t>
            </a:r>
            <a:r>
              <a:rPr lang="it-IT" sz="2200" b="1" dirty="0" err="1" smtClean="0"/>
              <a:t>Structure</a:t>
            </a:r>
            <a:r>
              <a:rPr lang="it-IT" sz="2200" b="1" dirty="0" smtClean="0"/>
              <a:t> </a:t>
            </a:r>
            <a:r>
              <a:rPr lang="it-IT" sz="2200" dirty="0" smtClean="0"/>
              <a:t>allo scopo di finanziare investimenti per la valorizzazione del patrimonio immobiliare conferito.</a:t>
            </a:r>
          </a:p>
          <a:p>
            <a:r>
              <a:rPr lang="it-IT" sz="2200" b="1" dirty="0" smtClean="0"/>
              <a:t>L’articolo 16</a:t>
            </a:r>
            <a:r>
              <a:rPr lang="it-IT" sz="2200" dirty="0" smtClean="0"/>
              <a:t> </a:t>
            </a:r>
            <a:r>
              <a:rPr lang="it-IT" sz="2200" b="1" dirty="0" smtClean="0"/>
              <a:t>determina la misura minima del tasso di interesse da applicare ai finanziamenti concessi alle imprese a valere sui fondi di rotazione regionali</a:t>
            </a:r>
            <a:r>
              <a:rPr lang="it-IT" sz="2200" dirty="0" smtClean="0"/>
              <a:t>, uniformando le disposizioni di tutte le leggi regionali che prevedono tale modalità di aiuto. E’ stabilito che il tasso di interesse </a:t>
            </a:r>
            <a:r>
              <a:rPr lang="it-IT" sz="2200" b="1" dirty="0" smtClean="0"/>
              <a:t>non può essere determinato in misura inferiore al 2 per cento su base annu</a:t>
            </a:r>
            <a:r>
              <a:rPr lang="it-IT" sz="1800" b="1" dirty="0" smtClean="0"/>
              <a:t>a.</a:t>
            </a:r>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26</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Escluso dall’obbligo di gestione associata il comune di Aosta.</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2200" b="1" dirty="0" smtClean="0"/>
              <a:t>L’articolo 17</a:t>
            </a:r>
            <a:r>
              <a:rPr lang="it-IT" sz="2200" dirty="0" smtClean="0"/>
              <a:t> introduce l’autorizzazione alla concessione di un contributo del 30 per cento degli oneri sostenuti dai fornitori commerciali della Regione che dovessero necessitare di richiedere l’anticipo di crediti vantati nei confronti della Regione. La concessione si applica ai crediti certi, liquidi ed esigibili, di importo non inferiore a 10.000 euro. ai sensi dell’articolo 9 del decreto-legge 29 novembre 2008, n. 185 (Misure urgenti per il sostegno a famiglie, lavoro, occupazione e impresa e per ridisegnare in funzione anti-crisi il quadro strategico nazionale) </a:t>
            </a:r>
          </a:p>
          <a:p>
            <a:r>
              <a:rPr lang="it-IT" sz="2200" b="1" dirty="0" smtClean="0"/>
              <a:t>L’articolo 18</a:t>
            </a:r>
            <a:r>
              <a:rPr lang="it-IT" sz="2200" dirty="0" smtClean="0"/>
              <a:t> modifica la legge regionale 5 agosto 2014, n. 6 (Nuova disciplina dell’esercizio associato di funzioni e servizi comunali e soppressione delle Comunità montane), stabilendo l’esclusione dall’obbligo di convenzionamento per il Comune di Aosta, considerata la complessità del capoluogo regionale che, almeno in prima applicazione, rende opportuno il mantenimento di autonomia gestionale nell’esercizio delle funzioni e dei servizi oggetto.  </a:t>
            </a:r>
          </a:p>
          <a:p>
            <a:pPr>
              <a:buNone/>
            </a:pPr>
            <a:endParaRPr lang="it-IT" sz="22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27</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sz="2800" b="1" dirty="0" smtClean="0">
                <a:solidFill>
                  <a:srgbClr val="000099"/>
                </a:solidFill>
                <a:latin typeface="+mn-lt"/>
                <a:cs typeface="Arial" panose="020B0604020202020204" pitchFamily="34" charset="0"/>
              </a:rPr>
              <a:t>Le variazioni di entrata e di spesa al Bilancio di previsione 2015 </a:t>
            </a:r>
            <a:br>
              <a:rPr lang="it-IT" altLang="it-IT" sz="2800" b="1" dirty="0" smtClean="0">
                <a:solidFill>
                  <a:srgbClr val="000099"/>
                </a:solidFill>
                <a:latin typeface="+mn-lt"/>
                <a:cs typeface="Arial" panose="020B0604020202020204" pitchFamily="34" charset="0"/>
              </a:rPr>
            </a:br>
            <a:r>
              <a:rPr lang="it-IT" altLang="it-IT" sz="2800" b="1" dirty="0" smtClean="0">
                <a:solidFill>
                  <a:srgbClr val="000099"/>
                </a:solidFill>
                <a:latin typeface="+mn-lt"/>
                <a:cs typeface="Arial" panose="020B0604020202020204" pitchFamily="34" charset="0"/>
              </a:rPr>
              <a:t>(approvato nel dicembre 2014)</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r>
            <a:br>
              <a:rPr lang="it-IT" sz="1800" dirty="0" smtClean="0"/>
            </a:br>
            <a:r>
              <a:rPr lang="it-IT" sz="1800" b="1" dirty="0" smtClean="0"/>
              <a:t> </a:t>
            </a:r>
            <a:r>
              <a:rPr lang="it-IT" sz="2400" dirty="0" smtClean="0"/>
              <a:t>La variazione in aumento della parte entrata è di 98,25 milioni per il 2014 ed è determinata dall’applicazione dell’avanzo di amministrazione nella misura di 148,25 milioni, dall’iscrizione di maggiori entrate per 37 milioni nel titolo III e dalle riduzioni di 87 milioni per minori entrate nel titolo I. </a:t>
            </a:r>
          </a:p>
          <a:p>
            <a:pPr>
              <a:buNone/>
            </a:pPr>
            <a:r>
              <a:rPr lang="it-IT" sz="2400" dirty="0" smtClean="0"/>
              <a:t>     Per quanto riguarda la parte spesa, una parte dell’avanzo di amministrazione sopra citato ha una destinazione vincolata per la riproposizione dei fondi derivanti da spese vincolate o legate ad entrate a destinazione vincolata (31,86 milioni). Di questi ultimi, 25,83 milioni sono già stati riproposti con atto amministrativo alla competenza 2015 ai sensi delle destinazioni vincolate da specifiche leggi regionali, mentre i residui 6 milioni sono riproposti con la presente legge. Rimangono, pertanto, da assegnare 72,42 milioni nel 2015, la cui ripartizione per unità previsionali di base è analiticamente indicata negli allegati dell’assestamento. </a:t>
            </a:r>
          </a:p>
          <a:p>
            <a:r>
              <a:rPr lang="it-IT" sz="1800" dirty="0" smtClean="0"/>
              <a:t/>
            </a:r>
            <a:br>
              <a:rPr lang="it-IT" sz="1800" dirty="0" smtClean="0"/>
            </a:br>
            <a:endParaRPr lang="it-IT" sz="1800" dirty="0" smtClean="0"/>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28</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sz="2800" b="1" dirty="0" smtClean="0">
                <a:solidFill>
                  <a:srgbClr val="000099"/>
                </a:solidFill>
                <a:latin typeface="+mn-lt"/>
                <a:cs typeface="Arial" panose="020B0604020202020204" pitchFamily="34" charset="0"/>
              </a:rPr>
              <a:t>Le variazioni di entrata e di spesa al Bilancio di previsione 2015 </a:t>
            </a:r>
            <a:br>
              <a:rPr lang="it-IT" altLang="it-IT" sz="2800" b="1" dirty="0" smtClean="0">
                <a:solidFill>
                  <a:srgbClr val="000099"/>
                </a:solidFill>
                <a:latin typeface="+mn-lt"/>
                <a:cs typeface="Arial" panose="020B0604020202020204" pitchFamily="34" charset="0"/>
              </a:rPr>
            </a:br>
            <a:r>
              <a:rPr lang="it-IT" altLang="it-IT" sz="2800" b="1" dirty="0" smtClean="0">
                <a:solidFill>
                  <a:srgbClr val="000099"/>
                </a:solidFill>
                <a:latin typeface="+mn-lt"/>
                <a:cs typeface="Arial" panose="020B0604020202020204" pitchFamily="34" charset="0"/>
              </a:rPr>
              <a:t>(approvato nel dicembre 2014)</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1800" dirty="0" smtClean="0"/>
              <a:t> </a:t>
            </a:r>
            <a:r>
              <a:rPr lang="it-IT" sz="2400" dirty="0" smtClean="0"/>
              <a:t>Il quadro delle variazioni ammonta complessivamente a 98.256.159,70 euro per il 2015</a:t>
            </a:r>
          </a:p>
          <a:p>
            <a:r>
              <a:rPr lang="it-IT" sz="2400" dirty="0" smtClean="0"/>
              <a:t>Per quanto riguarda le entrate: aumento di 185.256.159,70 euro, diminuzione di 87.000.000; Totale variazioni in entrata: 98.256.159,70</a:t>
            </a:r>
          </a:p>
          <a:p>
            <a:endParaRPr lang="it-IT" sz="2400" dirty="0" smtClean="0"/>
          </a:p>
          <a:p>
            <a:r>
              <a:rPr lang="it-IT" sz="2400" dirty="0" smtClean="0"/>
              <a:t>Per quanto riguarda le spese: In aumento, 98.256.159,70 totali.</a:t>
            </a:r>
          </a:p>
          <a:p>
            <a:pPr>
              <a:buNone/>
            </a:pPr>
            <a:r>
              <a:rPr lang="it-IT" sz="2400" dirty="0" smtClean="0"/>
              <a:t> </a:t>
            </a:r>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29</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Gli accantonamenti a valere sul concorso al risanamento </a:t>
            </a:r>
          </a:p>
          <a:p>
            <a:pPr algn="ctr" fontAlgn="auto">
              <a:spcAft>
                <a:spcPts val="0"/>
              </a:spcAft>
            </a:pPr>
            <a:r>
              <a:rPr lang="it-IT" sz="2800" b="1" dirty="0" smtClean="0">
                <a:solidFill>
                  <a:srgbClr val="CC3300"/>
                </a:solidFill>
                <a:latin typeface="Calibri" panose="020F0502020204030204" pitchFamily="34" charset="0"/>
              </a:rPr>
              <a:t>della finanza pubblica</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Il problema del concorso al risanamento della finanza pubblica</a:t>
            </a: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4401205"/>
          </a:xfrm>
          <a:prstGeom prst="rect">
            <a:avLst/>
          </a:prstGeom>
        </p:spPr>
        <p:txBody>
          <a:bodyPr wrap="square">
            <a:spAutoFit/>
          </a:bodyPr>
          <a:lstStyle/>
          <a:p>
            <a:pPr eaLnBrk="1" hangingPunct="1"/>
            <a:endParaRPr lang="it-IT" sz="2000" b="1" dirty="0" smtClean="0"/>
          </a:p>
          <a:p>
            <a:r>
              <a:rPr lang="it-IT" sz="2000" dirty="0" smtClean="0"/>
              <a:t>Il bilancio accantona nella parte spesa uno stanziamento di 220,8 milioni di euro per il 2015 (aumentato di 24 milioni rispetto al 2014) a cui si aggiungono 23 milioni per i servizi ferroviari. </a:t>
            </a:r>
          </a:p>
          <a:p>
            <a:endParaRPr lang="it-IT" sz="2000" dirty="0" smtClean="0"/>
          </a:p>
          <a:p>
            <a:r>
              <a:rPr lang="it-IT" sz="2000" dirty="0" smtClean="0"/>
              <a:t>L’accantonamento trova giustificazione nel Concorso della Regione al riequilibrio della finanza pubblica, cui si aggiunge una quota posta a carico dei Comuni.</a:t>
            </a:r>
          </a:p>
          <a:p>
            <a:endParaRPr lang="it-IT" sz="2000" dirty="0" smtClean="0"/>
          </a:p>
          <a:p>
            <a:r>
              <a:rPr lang="it-IT" sz="2000" dirty="0" smtClean="0"/>
              <a:t>Quindi la previsione di spesa disponibile per il 2015 sarà di 974 milioni di euro, di cui 872 milioni (contro i 912 milioni del 2014) per la parte corrente e 102 milioni (contro i 165 milioni del 2014) per gli investimenti.</a:t>
            </a:r>
          </a:p>
          <a:p>
            <a:endParaRPr lang="it-IT" sz="2000" dirty="0" smtClean="0"/>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3</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Il patto di stabilità interno delle regioni a statuto speciale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2400" dirty="0" smtClean="0"/>
              <a:t>L’obiettivo programmatico segnala una complessiva maggior </a:t>
            </a:r>
            <a:r>
              <a:rPr lang="it-IT" sz="2400" dirty="0" err="1" smtClean="0"/>
              <a:t>stringenza</a:t>
            </a:r>
            <a:r>
              <a:rPr lang="it-IT" sz="2400" dirty="0" smtClean="0"/>
              <a:t> degli obiettivi. Le flessioni maggiori sono riconducibili proprio alla Valle d’Aosta.</a:t>
            </a:r>
          </a:p>
          <a:p>
            <a:r>
              <a:rPr lang="it-IT" sz="2400" dirty="0" smtClean="0"/>
              <a:t>Nel 2013/2014,infatti,  a livello regionale gli impegni correnti netti sono diminuiti del 5,6%, i pagamenti correnti del 3,1% e i pagamenti in conto capitale del  10,3%.</a:t>
            </a:r>
          </a:p>
          <a:p>
            <a:r>
              <a:rPr lang="it-IT" sz="2400" dirty="0" smtClean="0"/>
              <a:t>L’obiettivo programmatico annuale per le spese finale si è ridotto dell’8,7%, circa il doppio della contrazione registrata complessivamente per le regioni a statuto speciale. </a:t>
            </a:r>
            <a:endParaRPr lang="it-IT" sz="2400" dirty="0" smtClean="0"/>
          </a:p>
          <a:p>
            <a:pPr>
              <a:buNone/>
            </a:pPr>
            <a:r>
              <a:rPr lang="it-IT" sz="2400" dirty="0" smtClean="0"/>
              <a:t> </a:t>
            </a:r>
          </a:p>
          <a:p>
            <a:pPr>
              <a:buNone/>
            </a:pPr>
            <a:endParaRPr lang="it-IT" sz="18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30</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L’ultimo rendiconto approvato</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r>
              <a:rPr lang="it-IT" sz="2200" dirty="0" smtClean="0"/>
              <a:t> Il rendiconto 2014 approvato in Giunta regionale è caratterizzato dai 236 milioni di euro accantonati per la compartecipazione alla spesa, una somma equivalente alla spesa sanitaria.</a:t>
            </a:r>
          </a:p>
          <a:p>
            <a:r>
              <a:rPr lang="it-IT" sz="2200" dirty="0" smtClean="0"/>
              <a:t>L'avanzo di amministrazione ammonta a 148 milioni, ma meno del 20% della somma sarà effettivamente "utilizzabile". «Vanno dedotti fondi statali ed europei per 32 milioni di euro. Ci sono poi compensazioni per 87 milioni sulle minori entrate per accise su elettricità e birra (70 milioni) e per la </a:t>
            </a:r>
            <a:r>
              <a:rPr lang="it-IT" sz="2200" dirty="0" err="1" smtClean="0"/>
              <a:t>robin</a:t>
            </a:r>
            <a:r>
              <a:rPr lang="it-IT" sz="2200" dirty="0" smtClean="0"/>
              <a:t> </a:t>
            </a:r>
            <a:r>
              <a:rPr lang="it-IT" sz="2200" dirty="0" err="1" smtClean="0"/>
              <a:t>tax</a:t>
            </a:r>
            <a:r>
              <a:rPr lang="it-IT" sz="2200" dirty="0" smtClean="0"/>
              <a:t> (17 milioni)». Il ddl dunque assegna i restanti 28 milioni a sanità, scuola ed educazione, investimenti per l'occupazione e per le funzioni di </a:t>
            </a:r>
            <a:r>
              <a:rPr lang="it-IT" sz="2200" dirty="0" err="1" smtClean="0"/>
              <a:t>VdA</a:t>
            </a:r>
            <a:r>
              <a:rPr lang="it-IT" sz="2200" dirty="0" smtClean="0"/>
              <a:t> </a:t>
            </a:r>
            <a:r>
              <a:rPr lang="it-IT" sz="2200" dirty="0" err="1" smtClean="0"/>
              <a:t>Structure</a:t>
            </a:r>
            <a:r>
              <a:rPr lang="it-IT" sz="2200" dirty="0" smtClean="0"/>
              <a:t> e </a:t>
            </a:r>
            <a:r>
              <a:rPr lang="it-IT" sz="2200" dirty="0" err="1" smtClean="0"/>
              <a:t>Inva</a:t>
            </a:r>
            <a:r>
              <a:rPr lang="it-IT" sz="2200" dirty="0" smtClean="0"/>
              <a:t>.</a:t>
            </a:r>
          </a:p>
          <a:p>
            <a:r>
              <a:rPr lang="it-IT" sz="2200" dirty="0" smtClean="0"/>
              <a:t>Le entrate accertate ammontano a 1 miliardo 394 milioni di euro, in crescita di quasi il 2%, le spese sono pari a 1 miliardo 53 milioni, in diminuzione di 131 milioni. E' il risultato dell'applicazione della disciplina del Patto di stabilità.</a:t>
            </a:r>
          </a:p>
          <a:p>
            <a:pPr>
              <a:buNone/>
            </a:pP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31</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Le tendenze principali: l’avanzo di amministrazione</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328928"/>
            <a:ext cx="10335126" cy="4848035"/>
          </a:xfrm>
        </p:spPr>
        <p:txBody>
          <a:bodyPr>
            <a:noAutofit/>
          </a:bodyPr>
          <a:lstStyle/>
          <a:p>
            <a:r>
              <a:rPr lang="it-IT" sz="2200" dirty="0" smtClean="0"/>
              <a:t> </a:t>
            </a:r>
            <a:r>
              <a:rPr lang="it-IT" sz="2400" dirty="0" smtClean="0"/>
              <a:t>Nell’ultimo decennio  notiamo una significativa crescita dell’avanzo di amministrazione che passa dal 14,6% del totale delle entrate nel 2005 (226,3 milioni di euro) al 21,4% nel 2008 (411 milioni di euro), per scendere nuovamente al 15,3% nel 2010 (272,5 milioni di euro) e scendere ancora a 148 milioni nel 2014. </a:t>
            </a:r>
          </a:p>
          <a:p>
            <a:r>
              <a:rPr lang="it-IT" sz="2400" dirty="0" smtClean="0"/>
              <a:t>. A partire dagli anni duemila, tale aumento è imputabile all’effetto della crescita delle entrate primarie a fronte di una minore crescita delle spese determinata dai vincoli imposti dai patti di stabilità interni all’impegno delle risorse disponibili. </a:t>
            </a:r>
          </a:p>
          <a:p>
            <a:r>
              <a:rPr lang="it-IT" sz="2400" dirty="0" smtClean="0"/>
              <a:t>Perdita di valore degli </a:t>
            </a:r>
            <a:r>
              <a:rPr lang="it-IT" sz="2400" dirty="0" err="1" smtClean="0"/>
              <a:t>asset</a:t>
            </a:r>
            <a:r>
              <a:rPr lang="it-IT" sz="2400" dirty="0" smtClean="0"/>
              <a:t> tradizionali di bilancio. Negli ultimi anni assistiamo alla drastica contrazione dei proventi derivanti dalle attività della casa da gioco di Saint Vincent che costituivano agli inizi degli anni novanta circa il 10% del bilancio regionale</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32</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Il rendiconto 2013</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b="1" dirty="0" smtClean="0"/>
              <a:t>L’indebitamento regionale al 31/12/2013 è pari a 274 milioni di euro, in diminuzione rispetto al 2012 (307,9 milioni di euro), </a:t>
            </a:r>
            <a:r>
              <a:rPr lang="it-IT" sz="2400" dirty="0" smtClean="0"/>
              <a:t>tuttavia è notevolmente aumentato l’indebitamento della “gestione speciale” di </a:t>
            </a:r>
            <a:r>
              <a:rPr lang="it-IT" sz="2400" dirty="0" err="1" smtClean="0"/>
              <a:t>Finaosta</a:t>
            </a:r>
            <a:r>
              <a:rPr lang="it-IT" sz="2400" dirty="0" smtClean="0"/>
              <a:t> </a:t>
            </a:r>
            <a:r>
              <a:rPr lang="it-IT" sz="2400" dirty="0" err="1" smtClean="0"/>
              <a:t>S.p.a.</a:t>
            </a:r>
            <a:r>
              <a:rPr lang="it-IT" sz="2400" dirty="0" smtClean="0"/>
              <a:t> con la contrazione di un mutuo con la Cassa depositi e prestiti (erogato “a tiraggio”), per l’importo complessivo di 371 milioni nell’arco temporale 2011-2015 (l. r. n. 40/2010) finalizzato, tra l’altro al finanziamento  a favore di due società partecipate di secondo livello che gestiscono gli appalti inerenti alla realizzazione del Nuovo Ospedale e della Nuova  Università. A tale finanziamento va aggiunto un ulteriore debito, autorizzato dalla Regione, pari a 50 milioni di euro a  mezzo di altra partecipata (CVA </a:t>
            </a:r>
            <a:r>
              <a:rPr lang="it-IT" sz="2400" dirty="0" err="1" smtClean="0"/>
              <a:t>S.p.a.</a:t>
            </a:r>
            <a:r>
              <a:rPr lang="it-IT" sz="2400" dirty="0" smtClean="0"/>
              <a:t>) al solo fine di rilanciare la Casa da gioco, a sua volta gestita da Casinò del la  Vallée </a:t>
            </a:r>
            <a:r>
              <a:rPr lang="it-IT" sz="2400" dirty="0" err="1" smtClean="0"/>
              <a:t>S.p.a.</a:t>
            </a:r>
            <a:r>
              <a:rPr lang="it-IT" sz="2400" dirty="0" smtClean="0"/>
              <a:t>, (99% Regione e 1% Comune di Saint - Vincent). </a:t>
            </a:r>
            <a:r>
              <a:rPr lang="it-IT" sz="2400" b="1" dirty="0" smtClean="0"/>
              <a:t>Si segnala, al riguardo, un drastico calo dei proventi  spettanti al la Regione per la concessione della Casa da gioco</a:t>
            </a:r>
            <a:r>
              <a:rPr lang="it-IT" sz="2400" dirty="0" smtClean="0"/>
              <a:t>.</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33</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Il rendiconto 2013</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dirty="0" smtClean="0"/>
              <a:t>L’analisi del rendiconto 2013 ha sottolineato la carenza di informazioni in merito alle modalità di  rendicontazione delle società partecipate dirette , con l’esclusione di </a:t>
            </a:r>
            <a:r>
              <a:rPr lang="it-IT" sz="2400" dirty="0" err="1" smtClean="0"/>
              <a:t>Finaosta</a:t>
            </a:r>
            <a:r>
              <a:rPr lang="it-IT" sz="2400" dirty="0" smtClean="0"/>
              <a:t> </a:t>
            </a:r>
            <a:r>
              <a:rPr lang="it-IT" sz="2400" dirty="0" err="1" smtClean="0"/>
              <a:t>S.p.a.</a:t>
            </a:r>
            <a:r>
              <a:rPr lang="it-IT" sz="2400" dirty="0" smtClean="0"/>
              <a:t>, per la quale, sulla base dei rilievi  della Corte dei Conti  è intervenuto il Consiglio regionale.</a:t>
            </a:r>
          </a:p>
          <a:p>
            <a:pPr>
              <a:buNone/>
            </a:pPr>
            <a:r>
              <a:rPr lang="it-IT" sz="2400" dirty="0" smtClean="0"/>
              <a:t>    Tuttavia la documentazione  disponibile non fornisce informazioni complete circa l’entità dei  trasferimenti regionali alla “gestione speciale”. </a:t>
            </a:r>
          </a:p>
          <a:p>
            <a:pPr>
              <a:buNone/>
            </a:pPr>
            <a:r>
              <a:rPr lang="it-IT" sz="2400" dirty="0" smtClean="0"/>
              <a:t>    </a:t>
            </a:r>
            <a:r>
              <a:rPr lang="it-IT" sz="2400" b="1" dirty="0" smtClean="0"/>
              <a:t>E’stato rilevato , inoltre, un imponente calo degli utili (da 5 milioni nel 2011 a 2,8 milioni nel 2013), della </a:t>
            </a:r>
            <a:r>
              <a:rPr lang="it-IT" sz="2400" b="1" dirty="0" err="1" smtClean="0"/>
              <a:t>Finaosta</a:t>
            </a:r>
            <a:r>
              <a:rPr lang="it-IT" sz="2400" b="1" dirty="0" smtClean="0"/>
              <a:t>  </a:t>
            </a:r>
            <a:r>
              <a:rPr lang="it-IT" sz="2400" b="1" dirty="0" err="1" smtClean="0"/>
              <a:t>S.p.a.</a:t>
            </a:r>
            <a:r>
              <a:rPr lang="it-IT" sz="2400" b="1" dirty="0" smtClean="0"/>
              <a:t>,</a:t>
            </a:r>
            <a:r>
              <a:rPr lang="it-IT" sz="2400" dirty="0" smtClean="0"/>
              <a:t> verosimilmente ascrivibile al taglio dei compensi (delibera di Giunta regionale 30 dicembre 2011, n. 3145).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34</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 del Bilancio 2015</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dirty="0" smtClean="0"/>
              <a:t>Gli effetti della crisi economica</a:t>
            </a:r>
          </a:p>
          <a:p>
            <a:pPr>
              <a:buNone/>
            </a:pPr>
            <a:r>
              <a:rPr lang="it-IT" sz="2400" dirty="0" smtClean="0"/>
              <a:t>   Per il 2015 il gettito della compartecipazione alle imposte di registro, bollo, ipotecaria e tasse di concessioni governative,  evidenzia riduzioni significative  rispetto alle precedenti previsioni. Pesa ancora la crisi delle compravendite immobiliari.</a:t>
            </a:r>
          </a:p>
          <a:p>
            <a:pPr>
              <a:buNone/>
            </a:pPr>
            <a:r>
              <a:rPr lang="it-IT" sz="2400" dirty="0" smtClean="0"/>
              <a:t>    Le entrate del titolo 1 – </a:t>
            </a:r>
            <a:r>
              <a:rPr lang="it-IT" sz="2400" i="1" dirty="0" smtClean="0"/>
              <a:t>tributi propri e gettito di tributi erariali – sono previste per un </a:t>
            </a:r>
            <a:r>
              <a:rPr lang="it-IT" sz="2400" dirty="0" smtClean="0"/>
              <a:t>importo di poco inferiore a 1.200 milioni nel 2015, in calo rispetto al precedente esercizio (- 3,7%), per l’effetto combinato di: una riduzione del gettito di alcune imposte, quali l’IRAP, l’IRPEF e le imposte indirette sugli affari (registro ed ipotecarie), attribuibile agli effetti del perdurare della crisi economica; un calo di gettito dei tributi legati all’auto, in particolare derivante dal settore del noleggio di veicoli.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35</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dirty="0" smtClean="0"/>
              <a:t>  Il perdurare dello stato di crisi dell’economia ha reso prioritario il sostegno degli investimenti per creare le basi per la ripresa economica. La legge finanziaria proroga il pacchetto anti-crisi, non si è verificato tuttavia il rilancio degli investimenti. </a:t>
            </a:r>
          </a:p>
          <a:p>
            <a:pPr>
              <a:buNone/>
            </a:pPr>
            <a:r>
              <a:rPr lang="it-IT" sz="2400" dirty="0" smtClean="0"/>
              <a:t>   Per le imprese è stata prorogata la facoltà di sospensione delle rate dei mutui regionali e sono state ampliate le risorse per i finanziamenti degli investimenti a valere sui fondi di rotazione. </a:t>
            </a:r>
          </a:p>
          <a:p>
            <a:pPr>
              <a:buNone/>
            </a:pPr>
            <a:r>
              <a:rPr lang="it-IT" sz="2400" dirty="0" smtClean="0"/>
              <a:t>    Per le famiglie, oltre alla proroga della facoltà di sospendere le rate dei mutui regionali, sono state riordinate le modalità di intervento e concentrate le risorse, istituendo un fondo per il contrasto dell’esclusione sociale dei senza reddito.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36</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dirty="0" smtClean="0"/>
              <a:t>I comparti del settore trasporti - Trasporti Pubblici Locali (</a:t>
            </a:r>
            <a:r>
              <a:rPr lang="it-IT" sz="2400" dirty="0" err="1" smtClean="0"/>
              <a:t>Tpl</a:t>
            </a:r>
            <a:r>
              <a:rPr lang="it-IT" sz="2400" dirty="0" smtClean="0"/>
              <a:t> ), Ferrovie, Aeroporto e Impianti a Fune,  vivono un periodo di forte difficoltà, con la progressiva riduzione degli investimenti pubblici.</a:t>
            </a:r>
          </a:p>
          <a:p>
            <a:pPr>
              <a:buNone/>
            </a:pPr>
            <a:r>
              <a:rPr lang="it-IT" sz="2400" dirty="0" smtClean="0"/>
              <a:t>     I trasporti e le infrastrutture costituiscono volani importanti per la crescita economica, tuttavia  in Italia  e in </a:t>
            </a:r>
            <a:r>
              <a:rPr lang="it-IT" sz="2400" dirty="0" err="1" smtClean="0"/>
              <a:t>V.d.A.</a:t>
            </a:r>
            <a:r>
              <a:rPr lang="it-IT" sz="2400" dirty="0" smtClean="0"/>
              <a:t> tale settori  non vengono  collocati entro strategie di sviluppo.  L’assetto industriale del settore, il quadro di regolazione della concorrenza, il volume delle risorse finanziarie pubbliche, la maggiore capacità di attrarre capitali privati nel sistema sono temi trascurati a livello regionale e nazionale. </a:t>
            </a:r>
          </a:p>
          <a:p>
            <a:pPr>
              <a:buNone/>
            </a:pPr>
            <a:r>
              <a:rPr lang="it-IT" sz="2400" dirty="0" smtClean="0"/>
              <a:t>    </a:t>
            </a:r>
            <a:r>
              <a:rPr lang="it-IT" sz="2400" i="1" dirty="0" smtClean="0"/>
              <a:t>L’assenza di una visione globale della mobilità delle persone e delle cose ha prodotto un aumento continuo dei costi e di inefficienza. Al contrario la Regione potrebbe svolgere un ruolo importante nel rilancio dei trasporti. </a:t>
            </a:r>
            <a:endParaRPr lang="it-IT" sz="2400" dirty="0" smtClean="0"/>
          </a:p>
          <a:p>
            <a:pPr>
              <a:buNone/>
            </a:pPr>
            <a:r>
              <a:rPr lang="it-IT" sz="2400" b="1" dirty="0" smtClean="0"/>
              <a:t>    </a:t>
            </a:r>
            <a:endParaRPr lang="it-IT" sz="2400" dirty="0" smtClean="0"/>
          </a:p>
          <a:p>
            <a:pPr>
              <a:buNone/>
            </a:pPr>
            <a:r>
              <a:rPr lang="it-IT" sz="2400" dirty="0" smtClean="0"/>
              <a:t>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37</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dirty="0" smtClean="0"/>
              <a:t>Per quanto riguarda le infrastrutture per la mobilità, il collegamento </a:t>
            </a:r>
            <a:r>
              <a:rPr lang="it-IT" sz="2400" dirty="0" smtClean="0"/>
              <a:t>ferroviario </a:t>
            </a:r>
            <a:r>
              <a:rPr lang="it-IT" sz="2400" dirty="0" smtClean="0"/>
              <a:t>funzionale tra la Regione Piemonte e la Valle </a:t>
            </a:r>
            <a:r>
              <a:rPr lang="it-IT" sz="2400" dirty="0" smtClean="0"/>
              <a:t>d’Aosta (dm Infrastrutture 17 luglio 2013 – Fondo sblocca cantieri) non è ancora stato realizzato e ha previsto un finanziamento di 27 milioni nel 2013.</a:t>
            </a:r>
          </a:p>
          <a:p>
            <a:pPr>
              <a:buNone/>
            </a:pPr>
            <a:r>
              <a:rPr lang="it-IT" sz="2400" dirty="0" smtClean="0"/>
              <a:t>    Lenta è anche la sistemazione della linea ferroviaria </a:t>
            </a:r>
            <a:r>
              <a:rPr lang="it-IT" sz="2400" dirty="0" smtClean="0"/>
              <a:t>Aosta </a:t>
            </a:r>
            <a:r>
              <a:rPr lang="it-IT" sz="2400" dirty="0" err="1" smtClean="0"/>
              <a:t>Chivasso</a:t>
            </a:r>
            <a:r>
              <a:rPr lang="it-IT" sz="2400" dirty="0" smtClean="0"/>
              <a:t> Torino. Le Regioni Piemonte e Valle d’Aosta hanno </a:t>
            </a:r>
            <a:r>
              <a:rPr lang="it-IT" sz="2400" dirty="0" smtClean="0"/>
              <a:t>evidenziato la volontà di giungere quanto prima ad un aggiornamento condiviso</a:t>
            </a:r>
            <a:r>
              <a:rPr lang="it-IT" sz="2400" b="1" dirty="0" smtClean="0"/>
              <a:t> dell'accordo di programma quadro siglato nel </a:t>
            </a:r>
            <a:r>
              <a:rPr lang="it-IT" sz="2400" b="1" dirty="0" smtClean="0"/>
              <a:t>2008</a:t>
            </a:r>
            <a:r>
              <a:rPr lang="it-IT" sz="2400" dirty="0" smtClean="0"/>
              <a:t>, </a:t>
            </a:r>
            <a:r>
              <a:rPr lang="it-IT" sz="2400" dirty="0" smtClean="0"/>
              <a:t>soprattutto alla luce delle nuove esigenze di trasporto e ai vincoli di bilancio che caratterizzano l'attuale fase congiunturale</a:t>
            </a:r>
            <a:r>
              <a:rPr lang="it-IT" sz="2400" dirty="0" smtClean="0"/>
              <a:t>. Ancora non è stata predisposta una</a:t>
            </a:r>
            <a:r>
              <a:rPr lang="it-IT" sz="2400" dirty="0" smtClean="0"/>
              <a:t> </a:t>
            </a:r>
            <a:r>
              <a:rPr lang="it-IT" sz="2400" b="1" dirty="0" smtClean="0"/>
              <a:t>organizzazione razionale degli orari</a:t>
            </a:r>
            <a:r>
              <a:rPr lang="it-IT" sz="2400" dirty="0" smtClean="0"/>
              <a:t>, che permetta una relazione funzionale tra la Valle d'Aosta ed il sistema ferroviario metropolitano di Torino.</a:t>
            </a:r>
            <a:endParaRPr lang="it-IT" sz="2400" dirty="0" smtClean="0"/>
          </a:p>
          <a:p>
            <a:pPr>
              <a:buNone/>
            </a:pPr>
            <a:r>
              <a:rPr lang="it-IT" sz="2400" b="1" dirty="0" smtClean="0"/>
              <a:t>    </a:t>
            </a:r>
            <a:endParaRPr lang="it-IT" sz="2400" dirty="0" smtClean="0"/>
          </a:p>
          <a:p>
            <a:pPr>
              <a:buNone/>
            </a:pPr>
            <a:r>
              <a:rPr lang="it-IT" sz="2400" dirty="0" smtClean="0"/>
              <a:t>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38</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fontAlgn="base"/>
            <a:r>
              <a:rPr lang="it-IT" sz="2400" dirty="0" smtClean="0"/>
              <a:t>la </a:t>
            </a:r>
            <a:r>
              <a:rPr lang="it-IT" sz="2400" dirty="0" smtClean="0"/>
              <a:t>Valle d'Aosta </a:t>
            </a:r>
            <a:r>
              <a:rPr lang="it-IT" sz="2400" dirty="0" smtClean="0"/>
              <a:t>pur scontando difficoltà geografiche </a:t>
            </a:r>
            <a:r>
              <a:rPr lang="it-IT" sz="2400" dirty="0" smtClean="0"/>
              <a:t>non ha saputo sviluppare progetti </a:t>
            </a:r>
            <a:r>
              <a:rPr lang="it-IT" sz="2400" dirty="0" smtClean="0"/>
              <a:t>strategici. Il Consiglio </a:t>
            </a:r>
            <a:r>
              <a:rPr lang="it-IT" sz="2400" dirty="0" smtClean="0"/>
              <a:t>regionale </a:t>
            </a:r>
            <a:r>
              <a:rPr lang="it-IT" sz="2400" dirty="0" smtClean="0"/>
              <a:t>dovrebbe esprimere posizioni </a:t>
            </a:r>
            <a:r>
              <a:rPr lang="it-IT" sz="2400" dirty="0" smtClean="0"/>
              <a:t>forti e sviluppare politiche insieme alle regioni confinanti per investire sulle infrastrutture interregionali. </a:t>
            </a:r>
            <a:r>
              <a:rPr lang="it-IT" sz="2400" dirty="0" smtClean="0"/>
              <a:t>La </a:t>
            </a:r>
            <a:r>
              <a:rPr lang="it-IT" sz="2400" dirty="0" smtClean="0"/>
              <a:t>ferrovia è la vera "grande opera" di cui ha bisogno la Valle </a:t>
            </a:r>
            <a:r>
              <a:rPr lang="it-IT" sz="2400" dirty="0" smtClean="0"/>
              <a:t>d'Aosta: occorre ragionare sul </a:t>
            </a:r>
            <a:r>
              <a:rPr lang="it-IT" sz="2400" dirty="0" smtClean="0"/>
              <a:t>diritto alla mobilità pubblica e sul nesso fra sviluppo economico e sistema dei trasporti. </a:t>
            </a:r>
            <a:r>
              <a:rPr lang="it-IT" sz="2400" dirty="0" smtClean="0"/>
              <a:t>In particolare se è vero che fino </a:t>
            </a:r>
            <a:r>
              <a:rPr lang="it-IT" sz="2400" dirty="0" smtClean="0"/>
              <a:t>al 2008 </a:t>
            </a:r>
            <a:r>
              <a:rPr lang="it-IT" sz="2400" dirty="0" smtClean="0"/>
              <a:t>i </a:t>
            </a:r>
            <a:r>
              <a:rPr lang="it-IT" sz="2400" dirty="0" smtClean="0"/>
              <a:t>buoni </a:t>
            </a:r>
            <a:r>
              <a:rPr lang="it-IT" sz="2400" dirty="0" smtClean="0"/>
              <a:t>benzina hanno incentivato fortemente la mobilità privata, oggi</a:t>
            </a:r>
            <a:r>
              <a:rPr lang="it-IT" sz="2400" dirty="0" smtClean="0"/>
              <a:t>, con una popolazione ampiamente distribuita sul territorio, anche in alta montagna, il diritto alla mobilità pubblica è una necessità effettiva (anche solo per raggiungere la scuola pubblica obbligatoria o il posto di lavoro</a:t>
            </a:r>
            <a:r>
              <a:rPr lang="it-IT" sz="2400" dirty="0" smtClean="0"/>
              <a:t>). </a:t>
            </a:r>
          </a:p>
          <a:p>
            <a:pPr fontAlgn="base"/>
            <a:r>
              <a:rPr lang="it-IT" sz="2400" dirty="0" smtClean="0"/>
              <a:t>Il </a:t>
            </a:r>
            <a:r>
              <a:rPr lang="it-IT" sz="2400" dirty="0" smtClean="0"/>
              <a:t>problema strutturale del sistema dei trasporti in Valle ha accentuato ancora di più la crisi economica, ma è dallo sviluppo delle infrastrutture che bisogna partire per ridare nuova linfa alla crescita economica della regione. </a:t>
            </a:r>
            <a:endParaRPr lang="it-IT" sz="2400" dirty="0" smtClean="0"/>
          </a:p>
          <a:p>
            <a:pPr>
              <a:buNone/>
            </a:pPr>
            <a:r>
              <a:rPr lang="it-IT" sz="2400" dirty="0" smtClean="0"/>
              <a:t> </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39</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Gli accantonamenti a valere sul concorso al risanamento </a:t>
            </a:r>
          </a:p>
          <a:p>
            <a:pPr algn="ctr" fontAlgn="auto">
              <a:spcAft>
                <a:spcPts val="0"/>
              </a:spcAft>
            </a:pPr>
            <a:r>
              <a:rPr lang="it-IT" sz="2800" b="1" dirty="0" smtClean="0">
                <a:solidFill>
                  <a:srgbClr val="CC3300"/>
                </a:solidFill>
                <a:latin typeface="Calibri" panose="020F0502020204030204" pitchFamily="34" charset="0"/>
              </a:rPr>
              <a:t>della finanza pubblica</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 IL bilancio della Regione </a:t>
            </a:r>
            <a:r>
              <a:rPr lang="it-IT" sz="1600" dirty="0" err="1" smtClean="0">
                <a:solidFill>
                  <a:schemeClr val="bg1"/>
                </a:solidFill>
              </a:rPr>
              <a:t>V.d.A.</a:t>
            </a:r>
            <a:r>
              <a:rPr lang="it-IT" sz="1600" dirty="0" smtClean="0">
                <a:solidFill>
                  <a:schemeClr val="bg1"/>
                </a:solidFill>
              </a:rPr>
              <a:t> è destinato a subire modifiche a seguito della sentenza della Corte Costituzionale</a:t>
            </a: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1631216"/>
          </a:xfrm>
          <a:prstGeom prst="rect">
            <a:avLst/>
          </a:prstGeom>
        </p:spPr>
        <p:txBody>
          <a:bodyPr wrap="square">
            <a:spAutoFit/>
          </a:bodyPr>
          <a:lstStyle/>
          <a:p>
            <a:pPr eaLnBrk="1" hangingPunct="1"/>
            <a:endParaRPr lang="it-IT" sz="2000" b="1" dirty="0" smtClean="0"/>
          </a:p>
          <a:p>
            <a:r>
              <a:rPr lang="it-IT" sz="2000" dirty="0" smtClean="0"/>
              <a:t> </a:t>
            </a:r>
          </a:p>
          <a:p>
            <a:endParaRPr lang="it-IT" sz="2000" dirty="0" smtClean="0"/>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4</a:t>
            </a:fld>
            <a:endParaRPr lang="it-IT" altLang="it-IT"/>
          </a:p>
        </p:txBody>
      </p:sp>
      <p:sp>
        <p:nvSpPr>
          <p:cNvPr id="8" name="Rettangolo 7"/>
          <p:cNvSpPr/>
          <p:nvPr/>
        </p:nvSpPr>
        <p:spPr>
          <a:xfrm>
            <a:off x="2377440" y="2814191"/>
            <a:ext cx="8961120" cy="3416320"/>
          </a:xfrm>
          <a:prstGeom prst="rect">
            <a:avLst/>
          </a:prstGeom>
        </p:spPr>
        <p:txBody>
          <a:bodyPr wrap="square">
            <a:spAutoFit/>
          </a:bodyPr>
          <a:lstStyle/>
          <a:p>
            <a:pPr eaLnBrk="1" hangingPunct="1"/>
            <a:r>
              <a:rPr lang="it-IT" sz="2400" dirty="0" smtClean="0">
                <a:ea typeface="Times New Roman" pitchFamily="18" charset="0"/>
                <a:cs typeface="Times New Roman" pitchFamily="18" charset="0"/>
              </a:rPr>
              <a:t>Con sentenza del 5 marzo 2015, la </a:t>
            </a:r>
            <a:r>
              <a:rPr lang="it-IT" sz="2400" dirty="0" smtClean="0"/>
              <a:t>Corte costituzionale ha tuttavia dichiarato l'</a:t>
            </a:r>
            <a:r>
              <a:rPr lang="it-IT" sz="2400" dirty="0" err="1" smtClean="0"/>
              <a:t>illegittimita</a:t>
            </a:r>
            <a:r>
              <a:rPr lang="it-IT" sz="2400" dirty="0" smtClean="0"/>
              <a:t>' costituzionale della legge 23 dicembre 2014, n. 190, recante: «Disposizioni per la formazione del bilancio annuale e pluriennale dello Stato (Legge di stabilità 2015)», per violazione delle competenze costituzionalmente e statutariamente garantite in capo alla regione.</a:t>
            </a:r>
          </a:p>
          <a:p>
            <a:pPr lvl="0" eaLnBrk="1" hangingPunct="1"/>
            <a:r>
              <a:rPr lang="it-IT" sz="2400" dirty="0" smtClean="0">
                <a:ea typeface="Times New Roman" pitchFamily="18" charset="0"/>
                <a:cs typeface="Times New Roman" pitchFamily="18" charset="0"/>
              </a:rPr>
              <a:t>Dunque il predetto accantonamento e' immediatamente disposto a favore dello Stato senza alcuna limitazione temporale.</a:t>
            </a:r>
          </a:p>
          <a:p>
            <a:pPr lvl="0" eaLnBrk="1" hangingPunct="1"/>
            <a:endParaRPr lang="it-IT" sz="2400" dirty="0" smtClean="0">
              <a:latin typeface="Arial" pitchFamily="34" charset="0"/>
            </a:endParaRPr>
          </a:p>
        </p:txBody>
      </p:sp>
      <p:sp>
        <p:nvSpPr>
          <p:cNvPr id="75778" name="Rectangle 2"/>
          <p:cNvSpPr>
            <a:spLocks noChangeArrowheads="1"/>
          </p:cNvSpPr>
          <p:nvPr/>
        </p:nvSpPr>
        <p:spPr bwMode="auto">
          <a:xfrm>
            <a:off x="2301050" y="1367581"/>
            <a:ext cx="8016618"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Ricorso per questione di legittimità costituzionale depositato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cancelleria il 5 marzo 2015 (della Regione Valle d'Aosta).</a:t>
            </a:r>
            <a:endParaRPr kumimoji="0" lang="it-IT" sz="24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2800" b="1" dirty="0" smtClean="0">
                <a:solidFill>
                  <a:srgbClr val="000099"/>
                </a:solidFill>
                <a:latin typeface="+mn-lt"/>
                <a:cs typeface="Arial" panose="020B0604020202020204" pitchFamily="34" charset="0"/>
              </a:rPr>
              <a:t>Criticità</a:t>
            </a:r>
            <a:endParaRPr lang="it-IT" altLang="it-IT" sz="2800" b="1" dirty="0">
              <a:solidFill>
                <a:srgbClr val="000099"/>
              </a:solidFill>
              <a:latin typeface="+mn-lt"/>
              <a:cs typeface="Arial" panose="020B0604020202020204" pitchFamily="34" charset="0"/>
            </a:endParaRPr>
          </a:p>
        </p:txBody>
      </p:sp>
      <p:sp>
        <p:nvSpPr>
          <p:cNvPr id="3" name="Segnaposto contenuto 2"/>
          <p:cNvSpPr>
            <a:spLocks noGrp="1"/>
          </p:cNvSpPr>
          <p:nvPr>
            <p:ph sz="half" idx="1"/>
          </p:nvPr>
        </p:nvSpPr>
        <p:spPr>
          <a:xfrm>
            <a:off x="677779" y="1825625"/>
            <a:ext cx="10335126" cy="4351338"/>
          </a:xfrm>
        </p:spPr>
        <p:txBody>
          <a:bodyPr>
            <a:noAutofit/>
          </a:bodyPr>
          <a:lstStyle/>
          <a:p>
            <a:pPr>
              <a:buNone/>
            </a:pPr>
            <a:r>
              <a:rPr lang="it-IT" sz="1800" dirty="0" smtClean="0"/>
              <a:t>     </a:t>
            </a:r>
            <a:r>
              <a:rPr lang="it-IT" sz="2400" b="1" dirty="0" smtClean="0"/>
              <a:t>Per quanto riguarda la Valle d’Aosta</a:t>
            </a:r>
            <a:r>
              <a:rPr lang="it-IT" sz="2400" dirty="0" smtClean="0"/>
              <a:t>, la percentuale di residenti che giornalmente esce dall’alloggio di dimora abituale per raggiungere il posto di lavoro, la scuola o l’università è del 52,7%, e di questi il 27,8% lo fa quotidianamente per lavoro. </a:t>
            </a:r>
          </a:p>
          <a:p>
            <a:pPr>
              <a:buNone/>
            </a:pPr>
            <a:r>
              <a:rPr lang="it-IT" sz="2400" dirty="0" smtClean="0"/>
              <a:t>   Le percentuali di mobilità giornaliera tra comuni è del 46,9% e il 64,3% impiega fino a 15 minuti per raggiungere il luogo di studio o di lavoro.</a:t>
            </a:r>
          </a:p>
          <a:p>
            <a:pPr>
              <a:buNone/>
            </a:pPr>
            <a:r>
              <a:rPr lang="it-IT" sz="2400" b="1" dirty="0" smtClean="0"/>
              <a:t>    </a:t>
            </a:r>
          </a:p>
          <a:p>
            <a:pPr>
              <a:buNone/>
            </a:pPr>
            <a:r>
              <a:rPr lang="it-IT" sz="2400" i="1" dirty="0" smtClean="0"/>
              <a:t> In coerenza con quanto previsto dalla Legge di Stabilità 2015, i soggetti pubblici, il privato, aziende di </a:t>
            </a:r>
            <a:r>
              <a:rPr lang="it-IT" sz="2400" i="1" dirty="0" err="1" smtClean="0"/>
              <a:t>T.P.L.</a:t>
            </a:r>
            <a:r>
              <a:rPr lang="it-IT" sz="2400" i="1" dirty="0" smtClean="0"/>
              <a:t>, Trenitalia, Funivie e trasporto aereo interessati ad un vero sviluppo sinergico di un piano inclusivo dei trasporti, dovrebbero realizzare forme e modalità di gestione congiunta, anche costituendo un Soggetto Unico di Gestione.</a:t>
            </a:r>
            <a:endParaRPr lang="it-IT" sz="2400" dirty="0"/>
          </a:p>
        </p:txBody>
      </p:sp>
      <p:sp>
        <p:nvSpPr>
          <p:cNvPr id="5" name="Segnaposto numero diapositiva 4"/>
          <p:cNvSpPr>
            <a:spLocks noGrp="1"/>
          </p:cNvSpPr>
          <p:nvPr>
            <p:ph type="sldNum" sz="quarter" idx="12"/>
          </p:nvPr>
        </p:nvSpPr>
        <p:spPr/>
        <p:txBody>
          <a:bodyPr/>
          <a:lstStyle/>
          <a:p>
            <a:fld id="{36FAF7E1-09C9-4D5B-BB3E-BEB88CB12BB8}" type="slidenum">
              <a:rPr lang="it-IT" altLang="it-IT" smtClean="0"/>
              <a:pPr/>
              <a:t>40</a:t>
            </a:fld>
            <a:endParaRPr lang="it-IT" altLang="it-IT"/>
          </a:p>
        </p:txBody>
      </p:sp>
    </p:spTree>
    <p:extLst>
      <p:ext uri="{BB962C8B-B14F-4D97-AF65-F5344CB8AC3E}">
        <p14:creationId xmlns:p14="http://schemas.microsoft.com/office/powerpoint/2010/main" xmlns="" val="12131818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 delle autonomie locali ed economia</a:t>
            </a:r>
            <a:endParaRPr lang="it-IT"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41</a:t>
            </a:fld>
            <a:endParaRPr lang="it-IT" altLang="it-IT"/>
          </a:p>
        </p:txBody>
      </p:sp>
      <p:sp>
        <p:nvSpPr>
          <p:cNvPr id="9" name="CasellaDiTesto 8"/>
          <p:cNvSpPr txBox="1"/>
          <p:nvPr/>
        </p:nvSpPr>
        <p:spPr>
          <a:xfrm>
            <a:off x="304800" y="1341120"/>
            <a:ext cx="11033760" cy="5170646"/>
          </a:xfrm>
          <a:prstGeom prst="rect">
            <a:avLst/>
          </a:prstGeom>
          <a:noFill/>
        </p:spPr>
        <p:txBody>
          <a:bodyPr wrap="square" rtlCol="0">
            <a:spAutoFit/>
          </a:bodyPr>
          <a:lstStyle/>
          <a:p>
            <a:r>
              <a:rPr lang="it-IT" sz="2200" dirty="0" smtClean="0"/>
              <a:t>Nel 2014 l'attività economica in Valle d'Aosta è rimasta complessivamente debole. </a:t>
            </a:r>
            <a:r>
              <a:rPr lang="it-IT" sz="2200" b="1" dirty="0" smtClean="0"/>
              <a:t>Sull'andamento dell'anno ha continuato ad influire negativamente la perdurante debolezza della domanda interna.</a:t>
            </a:r>
            <a:r>
              <a:rPr lang="it-IT" sz="2200" dirty="0" smtClean="0"/>
              <a:t> </a:t>
            </a:r>
            <a:br>
              <a:rPr lang="it-IT" sz="2200" dirty="0" smtClean="0"/>
            </a:br>
            <a:endParaRPr lang="it-IT" sz="2200" dirty="0" smtClean="0"/>
          </a:p>
          <a:p>
            <a:r>
              <a:rPr lang="it-IT" sz="2200" dirty="0" smtClean="0"/>
              <a:t>Hanno tenuto il terziario e il turismo, mentre il settore delle costruzioni risente ancora della crisi e l'industria è rimasta debole.</a:t>
            </a:r>
          </a:p>
          <a:p>
            <a:endParaRPr lang="it-IT" sz="2200" dirty="0" smtClean="0"/>
          </a:p>
          <a:p>
            <a:r>
              <a:rPr lang="it-IT" sz="2200" dirty="0" smtClean="0"/>
              <a:t>Sul fronte del credito, </a:t>
            </a:r>
            <a:r>
              <a:rPr lang="it-IT" sz="2200" b="1" dirty="0" smtClean="0"/>
              <a:t>la consistenza dei depositi bancari e del risparmio postale in Valle d'Aosta è aumentata nel corso del 2014 più di quanto accaduto a livello nazionale, </a:t>
            </a:r>
            <a:r>
              <a:rPr lang="it-IT" sz="2200" dirty="0" smtClean="0"/>
              <a:t>con un incremento per le imprese del 24,7%. Significa che le imprese hanno risorse economiche immobilizzate, che non vengono utilizzate probabilmente per prudenza. </a:t>
            </a:r>
            <a:br>
              <a:rPr lang="it-IT" sz="2200" dirty="0" smtClean="0"/>
            </a:br>
            <a:endParaRPr lang="it-IT" sz="2200" dirty="0" smtClean="0"/>
          </a:p>
          <a:p>
            <a:r>
              <a:rPr lang="it-IT" sz="2200" dirty="0" smtClean="0"/>
              <a:t>Per quanto riguarda i dati economici del 2014, il quadro generale è stato ancora negativo, ma con tinte meno fosche rispetto al passato. Il numero delle imprese si è contratto dell'1,5%, con la perdita di 202 aziende.  </a:t>
            </a:r>
            <a:endParaRPr lang="it-IT" sz="2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 delle autonomie locali ed economia</a:t>
            </a:r>
            <a:endParaRPr lang="it-IT"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42</a:t>
            </a:fld>
            <a:endParaRPr lang="it-IT" altLang="it-IT"/>
          </a:p>
        </p:txBody>
      </p:sp>
      <p:sp>
        <p:nvSpPr>
          <p:cNvPr id="9" name="CasellaDiTesto 8"/>
          <p:cNvSpPr txBox="1"/>
          <p:nvPr/>
        </p:nvSpPr>
        <p:spPr>
          <a:xfrm>
            <a:off x="304800" y="1341120"/>
            <a:ext cx="11033760" cy="4493538"/>
          </a:xfrm>
          <a:prstGeom prst="rect">
            <a:avLst/>
          </a:prstGeom>
          <a:noFill/>
        </p:spPr>
        <p:txBody>
          <a:bodyPr wrap="square" rtlCol="0">
            <a:spAutoFit/>
          </a:bodyPr>
          <a:lstStyle/>
          <a:p>
            <a:r>
              <a:rPr lang="it-IT" sz="2200" b="1" dirty="0" smtClean="0"/>
              <a:t>La situazione di maggiore criticità è quella legata al settore delle costruzioni sicuramente condizionato dalla riduzione dell'impegno del comparto pubblico in materia di appalti e di grandi opere.</a:t>
            </a:r>
            <a:r>
              <a:rPr lang="it-IT" sz="2200" dirty="0" smtClean="0"/>
              <a:t/>
            </a:r>
            <a:br>
              <a:rPr lang="it-IT" sz="2200" dirty="0" smtClean="0"/>
            </a:br>
            <a:r>
              <a:rPr lang="it-IT" sz="2200" dirty="0" smtClean="0"/>
              <a:t>Situazione complessa anche per il commercio, che ha registrato un calo dell'1,9% con la cessazione di 158 attività. </a:t>
            </a:r>
            <a:br>
              <a:rPr lang="it-IT" sz="2200" dirty="0" smtClean="0"/>
            </a:br>
            <a:r>
              <a:rPr lang="it-IT" sz="2200" dirty="0" smtClean="0"/>
              <a:t>Trend positivo, invece, per il settore turistico, che registra un aumento del 2,2% delle aziende e una crescita di arrivi e presenze. </a:t>
            </a:r>
            <a:br>
              <a:rPr lang="it-IT" sz="2200" dirty="0" smtClean="0"/>
            </a:br>
            <a:r>
              <a:rPr lang="it-IT" sz="2200" dirty="0" smtClean="0"/>
              <a:t>Bene l'export: + 6,1%, dato migliore rispetto a quanto registrato a livello nazionale (+2%) sia nel Nord-Ovest (+2,2%). </a:t>
            </a:r>
            <a:br>
              <a:rPr lang="it-IT" sz="2200" dirty="0" smtClean="0"/>
            </a:br>
            <a:r>
              <a:rPr lang="it-IT" sz="2200" dirty="0" smtClean="0"/>
              <a:t>Sul fronte occupazionale, il tasso di disoccupazione è stato dell'8,9%, con forte criticità giovanile. </a:t>
            </a:r>
            <a:br>
              <a:rPr lang="it-IT" sz="2200" dirty="0" smtClean="0"/>
            </a:br>
            <a:r>
              <a:rPr lang="it-IT" sz="2200" dirty="0" smtClean="0"/>
              <a:t>I dati del primo trimestre 2015 confermano un rallentamento delle cessazioni d'impresa, con un tasso di natalità in aumento dall'1,52% all'1,64%.</a:t>
            </a:r>
            <a:endParaRPr lang="it-IT"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bilanci dei comuni valdostani nel 2010-2013</a:t>
            </a:r>
            <a:endParaRPr lang="it-IT"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43</a:t>
            </a:fld>
            <a:endParaRPr lang="it-IT" altLang="it-IT"/>
          </a:p>
        </p:txBody>
      </p:sp>
      <p:graphicFrame>
        <p:nvGraphicFramePr>
          <p:cNvPr id="6" name="Tabella 5"/>
          <p:cNvGraphicFramePr>
            <a:graphicFrameLocks noGrp="1"/>
          </p:cNvGraphicFramePr>
          <p:nvPr/>
        </p:nvGraphicFramePr>
        <p:xfrm>
          <a:off x="3255263" y="2414018"/>
          <a:ext cx="4876801" cy="2460597"/>
        </p:xfrm>
        <a:graphic>
          <a:graphicData uri="http://schemas.openxmlformats.org/drawingml/2006/table">
            <a:tbl>
              <a:tblPr/>
              <a:tblGrid>
                <a:gridCol w="2122843"/>
                <a:gridCol w="917986"/>
                <a:gridCol w="917986"/>
                <a:gridCol w="917986"/>
              </a:tblGrid>
              <a:tr h="475608">
                <a:tc>
                  <a:txBody>
                    <a:bodyPr/>
                    <a:lstStyle/>
                    <a:p>
                      <a:pPr algn="l" fontAlgn="b"/>
                      <a:r>
                        <a:rPr lang="it-IT" sz="18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t-IT" sz="1800" b="0" i="0" u="none" strike="noStrike">
                          <a:solidFill>
                            <a:srgbClr val="000000"/>
                          </a:solidFill>
                          <a:latin typeface="Calibri"/>
                        </a:rPr>
                        <a:t>2010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t-IT" sz="1800" b="0" i="0" u="none" strike="noStrike">
                          <a:solidFill>
                            <a:srgbClr val="000000"/>
                          </a:solidFill>
                          <a:latin typeface="Calibri"/>
                        </a:rPr>
                        <a:t>2013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5608">
                <a:tc>
                  <a:txBody>
                    <a:bodyPr/>
                    <a:lstStyle/>
                    <a:p>
                      <a:pPr algn="l" fontAlgn="b"/>
                      <a:r>
                        <a:rPr lang="it-IT" sz="1800" b="0" i="0" u="none" strike="noStrike" dirty="0">
                          <a:solidFill>
                            <a:srgbClr val="000000"/>
                          </a:solidFill>
                          <a:latin typeface="Calibri"/>
                        </a:rPr>
                        <a:t>entrate correnti</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a:solidFill>
                            <a:srgbClr val="000000"/>
                          </a:solidFill>
                          <a:latin typeface="Calibri"/>
                        </a:rPr>
                        <a:t>96,5</a:t>
                      </a:r>
                    </a:p>
                  </a:txBody>
                  <a:tcPr marL="9525" marR="9525" marT="9525" marB="0" anchor="b">
                    <a:lnL>
                      <a:noFill/>
                    </a:lnL>
                    <a:lnR>
                      <a:noFill/>
                    </a:lnR>
                    <a:lnT>
                      <a:noFill/>
                    </a:lnT>
                    <a:lnB>
                      <a:noFill/>
                    </a:lnB>
                  </a:tcPr>
                </a:tc>
                <a:tc>
                  <a:txBody>
                    <a:bodyPr/>
                    <a:lstStyle/>
                    <a:p>
                      <a:pPr algn="r" fontAlgn="b"/>
                      <a:r>
                        <a:rPr lang="it-IT" sz="1800" b="0" i="0" u="none" strike="noStrike">
                          <a:solidFill>
                            <a:srgbClr val="000000"/>
                          </a:solidFill>
                          <a:latin typeface="Calibri"/>
                        </a:rPr>
                        <a:t>111,5</a:t>
                      </a:r>
                    </a:p>
                  </a:txBody>
                  <a:tcPr marL="9525" marR="9525" marT="9525" marB="0" anchor="b">
                    <a:lnL>
                      <a:noFill/>
                    </a:lnL>
                    <a:lnR>
                      <a:noFill/>
                    </a:lnR>
                    <a:lnT>
                      <a:noFill/>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75608">
                <a:tc>
                  <a:txBody>
                    <a:bodyPr/>
                    <a:lstStyle/>
                    <a:p>
                      <a:pPr algn="l" fontAlgn="b"/>
                      <a:r>
                        <a:rPr lang="it-IT" sz="1800" b="0" i="0" u="none" strike="noStrike" dirty="0">
                          <a:solidFill>
                            <a:srgbClr val="000000"/>
                          </a:solidFill>
                          <a:latin typeface="Calibri"/>
                        </a:rPr>
                        <a:t>entrate tributarie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a:solidFill>
                            <a:srgbClr val="000000"/>
                          </a:solidFill>
                          <a:latin typeface="Calibri"/>
                        </a:rPr>
                        <a:t>23,9</a:t>
                      </a:r>
                    </a:p>
                  </a:txBody>
                  <a:tcPr marL="9525" marR="9525" marT="9525" marB="0" anchor="b">
                    <a:lnL>
                      <a:noFill/>
                    </a:lnL>
                    <a:lnR>
                      <a:noFill/>
                    </a:lnR>
                    <a:lnT>
                      <a:noFill/>
                    </a:lnT>
                    <a:lnB>
                      <a:noFill/>
                    </a:lnB>
                  </a:tcPr>
                </a:tc>
                <a:tc>
                  <a:txBody>
                    <a:bodyPr/>
                    <a:lstStyle/>
                    <a:p>
                      <a:pPr algn="r" fontAlgn="b"/>
                      <a:r>
                        <a:rPr lang="it-IT" sz="1800" b="0" i="0" u="none" strike="noStrike">
                          <a:solidFill>
                            <a:srgbClr val="000000"/>
                          </a:solidFill>
                          <a:latin typeface="Calibri"/>
                        </a:rPr>
                        <a:t>44,2</a:t>
                      </a:r>
                    </a:p>
                  </a:txBody>
                  <a:tcPr marL="9525" marR="9525" marT="9525" marB="0" anchor="b">
                    <a:lnL>
                      <a:noFill/>
                    </a:lnL>
                    <a:lnR>
                      <a:noFill/>
                    </a:lnR>
                    <a:lnT>
                      <a:noFill/>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75608">
                <a:tc>
                  <a:txBody>
                    <a:bodyPr/>
                    <a:lstStyle/>
                    <a:p>
                      <a:pPr algn="l" fontAlgn="b"/>
                      <a:r>
                        <a:rPr lang="it-IT" sz="1800" b="0" i="0" u="none" strike="noStrike" dirty="0">
                          <a:solidFill>
                            <a:srgbClr val="000000"/>
                          </a:solidFill>
                          <a:latin typeface="Calibri"/>
                        </a:rPr>
                        <a:t>spese correnti</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a:solidFill>
                            <a:srgbClr val="000000"/>
                          </a:solidFill>
                          <a:latin typeface="Calibri"/>
                        </a:rPr>
                        <a:t>81,3</a:t>
                      </a:r>
                    </a:p>
                  </a:txBody>
                  <a:tcPr marL="9525" marR="9525" marT="9525" marB="0" anchor="b">
                    <a:lnL>
                      <a:noFill/>
                    </a:lnL>
                    <a:lnR>
                      <a:noFill/>
                    </a:lnR>
                    <a:lnT>
                      <a:noFill/>
                    </a:lnT>
                    <a:lnB>
                      <a:noFill/>
                    </a:lnB>
                  </a:tcPr>
                </a:tc>
                <a:tc>
                  <a:txBody>
                    <a:bodyPr/>
                    <a:lstStyle/>
                    <a:p>
                      <a:pPr algn="r" fontAlgn="b"/>
                      <a:r>
                        <a:rPr lang="it-IT" sz="1800" b="0" i="0" u="none" strike="noStrike">
                          <a:solidFill>
                            <a:srgbClr val="000000"/>
                          </a:solidFill>
                          <a:latin typeface="Calibri"/>
                        </a:rPr>
                        <a:t>94</a:t>
                      </a:r>
                    </a:p>
                  </a:txBody>
                  <a:tcPr marL="9525" marR="9525" marT="9525" marB="0" anchor="b">
                    <a:lnL>
                      <a:noFill/>
                    </a:lnL>
                    <a:lnR>
                      <a:noFill/>
                    </a:lnR>
                    <a:lnT>
                      <a:noFill/>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99389">
                <a:tc>
                  <a:txBody>
                    <a:bodyPr/>
                    <a:lstStyle/>
                    <a:p>
                      <a:pPr algn="l" fontAlgn="b"/>
                      <a:r>
                        <a:rPr lang="it-IT" sz="1800" b="0" i="0" u="none" strike="noStrike" dirty="0">
                          <a:solidFill>
                            <a:srgbClr val="000000"/>
                          </a:solidFill>
                          <a:latin typeface="Calibri"/>
                        </a:rPr>
                        <a:t>spese in conto capitale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87</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37,8</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nvGraphicFramePr>
        <p:xfrm>
          <a:off x="2840736" y="1711684"/>
          <a:ext cx="5315712" cy="495067"/>
        </p:xfrm>
        <a:graphic>
          <a:graphicData uri="http://schemas.openxmlformats.org/drawingml/2006/table">
            <a:tbl>
              <a:tblPr/>
              <a:tblGrid>
                <a:gridCol w="5315712"/>
              </a:tblGrid>
              <a:tr h="495067">
                <a:tc>
                  <a:txBody>
                    <a:bodyPr/>
                    <a:lstStyle/>
                    <a:p>
                      <a:pPr algn="l" fontAlgn="b"/>
                      <a:r>
                        <a:rPr lang="it-IT" sz="1800" b="0" i="0" u="none" strike="noStrike" dirty="0">
                          <a:solidFill>
                            <a:srgbClr val="000000"/>
                          </a:solidFill>
                          <a:latin typeface="Calibri"/>
                        </a:rPr>
                        <a:t>Le dinamiche di bilancio dei Comuni della Valle d'Aosta</a:t>
                      </a:r>
                    </a:p>
                  </a:txBody>
                  <a:tcPr marL="9525" marR="9525" marT="9525" marB="0" anchor="b">
                    <a:lnL>
                      <a:noFill/>
                    </a:lnL>
                    <a:lnR>
                      <a:noFill/>
                    </a:lnR>
                    <a:lnT>
                      <a:noFill/>
                    </a:lnT>
                    <a:lnB>
                      <a:noFill/>
                    </a:lnB>
                  </a:tcPr>
                </a:tc>
              </a:tr>
            </a:tbl>
          </a:graphicData>
        </a:graphic>
      </p:graphicFrame>
      <p:graphicFrame>
        <p:nvGraphicFramePr>
          <p:cNvPr id="8" name="Tabella 7"/>
          <p:cNvGraphicFramePr>
            <a:graphicFrameLocks noGrp="1"/>
          </p:cNvGraphicFramePr>
          <p:nvPr/>
        </p:nvGraphicFramePr>
        <p:xfrm>
          <a:off x="3438144" y="5320517"/>
          <a:ext cx="4277106" cy="436245"/>
        </p:xfrm>
        <a:graphic>
          <a:graphicData uri="http://schemas.openxmlformats.org/drawingml/2006/table">
            <a:tbl>
              <a:tblPr/>
              <a:tblGrid>
                <a:gridCol w="4277106"/>
              </a:tblGrid>
              <a:tr h="190500">
                <a:tc>
                  <a:txBody>
                    <a:bodyPr/>
                    <a:lstStyle/>
                    <a:p>
                      <a:pPr algn="l" fontAlgn="b"/>
                      <a:r>
                        <a:rPr lang="it-IT" sz="1400" b="0" i="0" u="none" strike="noStrike" dirty="0" smtClean="0">
                          <a:solidFill>
                            <a:srgbClr val="000000"/>
                          </a:solidFill>
                          <a:latin typeface="Calibri"/>
                        </a:rPr>
                        <a:t>Valori in milioni </a:t>
                      </a:r>
                      <a:r>
                        <a:rPr lang="it-IT" sz="1400" b="0" i="0" u="none" strike="noStrike" dirty="0">
                          <a:solidFill>
                            <a:srgbClr val="000000"/>
                          </a:solidFill>
                          <a:latin typeface="Calibri"/>
                        </a:rPr>
                        <a:t>di </a:t>
                      </a:r>
                      <a:r>
                        <a:rPr lang="it-IT" sz="1400" b="0" i="0" u="none" strike="noStrike" dirty="0" smtClean="0">
                          <a:solidFill>
                            <a:srgbClr val="000000"/>
                          </a:solidFill>
                          <a:latin typeface="Calibri"/>
                        </a:rPr>
                        <a:t>euro </a:t>
                      </a:r>
                    </a:p>
                    <a:p>
                      <a:pPr algn="l" fontAlgn="b"/>
                      <a:r>
                        <a:rPr lang="it-IT" sz="1400" b="0" i="0" u="none" strike="noStrike" dirty="0" smtClean="0">
                          <a:solidFill>
                            <a:srgbClr val="000000"/>
                          </a:solidFill>
                          <a:latin typeface="Calibri"/>
                        </a:rPr>
                        <a:t>Fonte</a:t>
                      </a:r>
                      <a:r>
                        <a:rPr lang="it-IT" sz="1400" b="0" i="0" u="none" strike="noStrike" dirty="0">
                          <a:solidFill>
                            <a:srgbClr val="000000"/>
                          </a:solidFill>
                          <a:latin typeface="Calibri"/>
                        </a:rPr>
                        <a:t>: Banca dati bilanci autonomie locali </a:t>
                      </a:r>
                      <a:r>
                        <a:rPr lang="it-IT" sz="1400" b="0" i="0" u="none" strike="noStrike" dirty="0" err="1">
                          <a:solidFill>
                            <a:srgbClr val="000000"/>
                          </a:solidFill>
                          <a:latin typeface="Calibri"/>
                        </a:rPr>
                        <a:t>Ires</a:t>
                      </a:r>
                      <a:r>
                        <a:rPr lang="it-IT" sz="1400" b="0" i="0" u="none" strike="noStrike" dirty="0">
                          <a:solidFill>
                            <a:srgbClr val="000000"/>
                          </a:solidFill>
                          <a:latin typeface="Calibri"/>
                        </a:rPr>
                        <a:t> </a:t>
                      </a:r>
                      <a:r>
                        <a:rPr lang="it-IT" sz="1400" b="0" i="0" u="none" strike="noStrike" dirty="0" err="1">
                          <a:solidFill>
                            <a:srgbClr val="000000"/>
                          </a:solidFill>
                          <a:latin typeface="Calibri"/>
                        </a:rPr>
                        <a:t>Morosini</a:t>
                      </a:r>
                      <a:endParaRPr lang="it-IT" sz="14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9" name="CasellaDiTesto 8"/>
          <p:cNvSpPr txBox="1"/>
          <p:nvPr/>
        </p:nvSpPr>
        <p:spPr>
          <a:xfrm>
            <a:off x="292608" y="1877568"/>
            <a:ext cx="2267712" cy="3693319"/>
          </a:xfrm>
          <a:prstGeom prst="rect">
            <a:avLst/>
          </a:prstGeom>
          <a:noFill/>
        </p:spPr>
        <p:txBody>
          <a:bodyPr wrap="square" rtlCol="0">
            <a:spAutoFit/>
          </a:bodyPr>
          <a:lstStyle/>
          <a:p>
            <a:r>
              <a:rPr lang="it-IT" dirty="0" smtClean="0"/>
              <a:t>Gli accertamenti da entrate correnti dei comuni valdostani sono cresciuti complessivamente da 96,5 a 111,5 milioni  nell’arco del quadriennio considerato.  Le entrate tributarie sono quasi raddoppiate (da 23,9 a 44,2 milioni). </a:t>
            </a:r>
            <a:endParaRPr lang="it-IT" dirty="0"/>
          </a:p>
        </p:txBody>
      </p:sp>
      <p:sp>
        <p:nvSpPr>
          <p:cNvPr id="10" name="CasellaDiTesto 9"/>
          <p:cNvSpPr txBox="1"/>
          <p:nvPr/>
        </p:nvSpPr>
        <p:spPr>
          <a:xfrm>
            <a:off x="8741664" y="2023872"/>
            <a:ext cx="3108960" cy="2389632"/>
          </a:xfrm>
          <a:prstGeom prst="rect">
            <a:avLst/>
          </a:prstGeom>
          <a:noFill/>
        </p:spPr>
        <p:txBody>
          <a:bodyPr wrap="square" rtlCol="0">
            <a:spAutoFit/>
          </a:bodyPr>
          <a:lstStyle/>
          <a:p>
            <a:r>
              <a:rPr lang="it-IT" dirty="0" smtClean="0"/>
              <a:t>La dinamica della spesa è invece molto più contenuta: la spesa corrente è aumentata da 81,3 a 94 milioni, mentre è evidente la forte riduzione accusata dalle spese per gli investimenti: - 50 milioni circa tra il 2010 e il 2013. </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bilanci dei comuni valdostani nel 2010-2013</a:t>
            </a:r>
            <a:endParaRPr lang="it-IT"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44</a:t>
            </a:fld>
            <a:endParaRPr lang="it-IT" altLang="it-IT"/>
          </a:p>
        </p:txBody>
      </p:sp>
      <p:graphicFrame>
        <p:nvGraphicFramePr>
          <p:cNvPr id="6" name="Tabella 5"/>
          <p:cNvGraphicFramePr>
            <a:graphicFrameLocks noGrp="1"/>
          </p:cNvGraphicFramePr>
          <p:nvPr/>
        </p:nvGraphicFramePr>
        <p:xfrm>
          <a:off x="3255263" y="2414018"/>
          <a:ext cx="5132833" cy="2708268"/>
        </p:xfrm>
        <a:graphic>
          <a:graphicData uri="http://schemas.openxmlformats.org/drawingml/2006/table">
            <a:tbl>
              <a:tblPr/>
              <a:tblGrid>
                <a:gridCol w="2026119"/>
                <a:gridCol w="1290106"/>
                <a:gridCol w="1219200"/>
                <a:gridCol w="597408"/>
              </a:tblGrid>
              <a:tr h="475608">
                <a:tc>
                  <a:txBody>
                    <a:bodyPr/>
                    <a:lstStyle/>
                    <a:p>
                      <a:pPr algn="l" fontAlgn="b"/>
                      <a:r>
                        <a:rPr lang="it-IT" sz="18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t-IT" sz="1800" b="0" i="0" u="none" strike="noStrike" dirty="0">
                          <a:solidFill>
                            <a:srgbClr val="000000"/>
                          </a:solidFill>
                          <a:latin typeface="Calibri"/>
                        </a:rPr>
                        <a:t>2010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it-IT" sz="1800" b="0" i="0" u="none" strike="noStrike">
                          <a:solidFill>
                            <a:srgbClr val="000000"/>
                          </a:solidFill>
                          <a:latin typeface="Calibri"/>
                        </a:rPr>
                        <a:t>2013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5608">
                <a:tc>
                  <a:txBody>
                    <a:bodyPr/>
                    <a:lstStyle/>
                    <a:p>
                      <a:pPr algn="l" fontAlgn="b"/>
                      <a:r>
                        <a:rPr lang="it-IT" sz="1800" b="0" i="0" u="none" strike="noStrike" dirty="0" smtClean="0">
                          <a:solidFill>
                            <a:srgbClr val="000000"/>
                          </a:solidFill>
                          <a:latin typeface="Calibri"/>
                        </a:rPr>
                        <a:t>Pressione tributaria</a:t>
                      </a:r>
                    </a:p>
                    <a:p>
                      <a:pPr algn="l" fontAlgn="b"/>
                      <a:r>
                        <a:rPr lang="it-IT" sz="1800" b="0" i="0" u="none" strike="noStrike" dirty="0" smtClean="0">
                          <a:solidFill>
                            <a:srgbClr val="000000"/>
                          </a:solidFill>
                          <a:latin typeface="Calibri"/>
                        </a:rPr>
                        <a:t>pro capite, in euro</a:t>
                      </a:r>
                      <a:endParaRPr lang="it-IT" sz="18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dirty="0" smtClean="0">
                          <a:solidFill>
                            <a:srgbClr val="000000"/>
                          </a:solidFill>
                          <a:latin typeface="Calibri"/>
                        </a:rPr>
                        <a:t>475</a:t>
                      </a:r>
                      <a:endParaRPr lang="it-IT"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it-IT" sz="1800" b="0" i="0" u="none" strike="noStrike" dirty="0" smtClean="0">
                          <a:solidFill>
                            <a:srgbClr val="000000"/>
                          </a:solidFill>
                          <a:latin typeface="Calibri"/>
                        </a:rPr>
                        <a:t>870</a:t>
                      </a:r>
                      <a:endParaRPr lang="it-IT"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it-IT" sz="1800" b="0" i="0" u="none" strike="noStrike" dirty="0">
                          <a:solidFill>
                            <a:srgbClr val="000000"/>
                          </a:solidFill>
                          <a:latin typeface="Calibri"/>
                        </a:rPr>
                        <a:t> </a:t>
                      </a:r>
                      <a:r>
                        <a:rPr lang="it-IT" sz="1800" b="0" i="0" u="none" strike="noStrike" dirty="0" smtClean="0">
                          <a:solidFill>
                            <a:srgbClr val="000000"/>
                          </a:solidFill>
                          <a:latin typeface="Calibri"/>
                        </a:rPr>
                        <a:t> </a:t>
                      </a:r>
                      <a:endParaRPr lang="it-IT" sz="1800" b="0" i="0" u="none" strike="noStrike" dirty="0">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75608">
                <a:tc>
                  <a:txBody>
                    <a:bodyPr/>
                    <a:lstStyle/>
                    <a:p>
                      <a:pPr algn="l" fontAlgn="b"/>
                      <a:r>
                        <a:rPr lang="it-IT" sz="1800" b="0" i="0" u="none" strike="noStrike" dirty="0" smtClean="0">
                          <a:solidFill>
                            <a:srgbClr val="000000"/>
                          </a:solidFill>
                          <a:latin typeface="Calibri"/>
                        </a:rPr>
                        <a:t>Equilibrio</a:t>
                      </a:r>
                      <a:r>
                        <a:rPr lang="it-IT" sz="1800" b="0" i="0" u="none" strike="noStrike" baseline="0" dirty="0" smtClean="0">
                          <a:solidFill>
                            <a:srgbClr val="000000"/>
                          </a:solidFill>
                          <a:latin typeface="Calibri"/>
                        </a:rPr>
                        <a:t> di parte corrente</a:t>
                      </a:r>
                      <a:endParaRPr lang="it-IT" sz="18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dirty="0" smtClean="0">
                          <a:solidFill>
                            <a:srgbClr val="000000"/>
                          </a:solidFill>
                          <a:latin typeface="Calibri"/>
                        </a:rPr>
                        <a:t>112,3</a:t>
                      </a:r>
                      <a:endParaRPr lang="it-IT"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it-IT" sz="1800" b="0" i="0" u="none" strike="noStrike" dirty="0" smtClean="0">
                          <a:solidFill>
                            <a:srgbClr val="000000"/>
                          </a:solidFill>
                          <a:latin typeface="Calibri"/>
                        </a:rPr>
                        <a:t>111,8</a:t>
                      </a:r>
                      <a:endParaRPr lang="it-IT"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it-IT" sz="1800" b="0"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75608">
                <a:tc>
                  <a:txBody>
                    <a:bodyPr/>
                    <a:lstStyle/>
                    <a:p>
                      <a:pPr algn="l" fontAlgn="b"/>
                      <a:r>
                        <a:rPr lang="it-IT" sz="1800" b="0" i="0" u="none" strike="noStrike" dirty="0" smtClean="0">
                          <a:solidFill>
                            <a:srgbClr val="000000"/>
                          </a:solidFill>
                          <a:latin typeface="Calibri"/>
                        </a:rPr>
                        <a:t>% avanzo su Entrate correnti</a:t>
                      </a:r>
                      <a:endParaRPr lang="it-IT" sz="18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t-IT" sz="1800" b="0" i="0" u="none" strike="noStrike" dirty="0">
                          <a:solidFill>
                            <a:srgbClr val="000000"/>
                          </a:solidFill>
                          <a:latin typeface="Calibri"/>
                        </a:rPr>
                        <a:t>81,3</a:t>
                      </a:r>
                    </a:p>
                  </a:txBody>
                  <a:tcPr marL="9525" marR="9525" marT="9525" marB="0" anchor="b">
                    <a:lnL>
                      <a:noFill/>
                    </a:lnL>
                    <a:lnR>
                      <a:noFill/>
                    </a:lnR>
                    <a:lnT>
                      <a:noFill/>
                    </a:lnT>
                    <a:lnB>
                      <a:noFill/>
                    </a:lnB>
                  </a:tcPr>
                </a:tc>
                <a:tc>
                  <a:txBody>
                    <a:bodyPr/>
                    <a:lstStyle/>
                    <a:p>
                      <a:pPr algn="r" fontAlgn="b"/>
                      <a:r>
                        <a:rPr lang="it-IT" sz="1800" b="0" i="0" u="none" strike="noStrike">
                          <a:solidFill>
                            <a:srgbClr val="000000"/>
                          </a:solidFill>
                          <a:latin typeface="Calibri"/>
                        </a:rPr>
                        <a:t>94</a:t>
                      </a:r>
                    </a:p>
                  </a:txBody>
                  <a:tcPr marL="9525" marR="9525" marT="9525" marB="0" anchor="b">
                    <a:lnL>
                      <a:noFill/>
                    </a:lnL>
                    <a:lnR>
                      <a:noFill/>
                    </a:lnR>
                    <a:lnT>
                      <a:noFill/>
                    </a:lnT>
                    <a:lnB>
                      <a:noFill/>
                    </a:lnB>
                  </a:tcPr>
                </a:tc>
                <a:tc>
                  <a:txBody>
                    <a:bodyPr/>
                    <a:lstStyle/>
                    <a:p>
                      <a:pPr algn="l" fontAlgn="b"/>
                      <a:r>
                        <a:rPr lang="it-IT" sz="18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99389">
                <a:tc>
                  <a:txBody>
                    <a:bodyPr/>
                    <a:lstStyle/>
                    <a:p>
                      <a:pPr algn="l" fontAlgn="b"/>
                      <a:r>
                        <a:rPr lang="it-IT" sz="1800" b="0" i="0" u="none" strike="noStrike" dirty="0" smtClean="0">
                          <a:solidFill>
                            <a:srgbClr val="000000"/>
                          </a:solidFill>
                          <a:latin typeface="Calibri"/>
                        </a:rPr>
                        <a:t>Avanzo pro capite, in euro</a:t>
                      </a:r>
                      <a:endParaRPr lang="it-IT" sz="18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87</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37,8</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nvGraphicFramePr>
        <p:xfrm>
          <a:off x="2840736" y="1711684"/>
          <a:ext cx="5315712" cy="495067"/>
        </p:xfrm>
        <a:graphic>
          <a:graphicData uri="http://schemas.openxmlformats.org/drawingml/2006/table">
            <a:tbl>
              <a:tblPr/>
              <a:tblGrid>
                <a:gridCol w="5315712"/>
              </a:tblGrid>
              <a:tr h="495067">
                <a:tc>
                  <a:txBody>
                    <a:bodyPr/>
                    <a:lstStyle/>
                    <a:p>
                      <a:pPr algn="l" fontAlgn="b"/>
                      <a:r>
                        <a:rPr lang="it-IT" sz="1800" b="0" i="0" u="none" strike="noStrike" dirty="0">
                          <a:solidFill>
                            <a:srgbClr val="000000"/>
                          </a:solidFill>
                          <a:latin typeface="Calibri"/>
                        </a:rPr>
                        <a:t>Le dinamiche di bilancio dei Comuni della Valle d'Aosta</a:t>
                      </a:r>
                    </a:p>
                  </a:txBody>
                  <a:tcPr marL="9525" marR="9525" marT="9525" marB="0" anchor="b">
                    <a:lnL>
                      <a:noFill/>
                    </a:lnL>
                    <a:lnR>
                      <a:noFill/>
                    </a:lnR>
                    <a:lnT>
                      <a:noFill/>
                    </a:lnT>
                    <a:lnB>
                      <a:noFill/>
                    </a:lnB>
                  </a:tcPr>
                </a:tc>
              </a:tr>
            </a:tbl>
          </a:graphicData>
        </a:graphic>
      </p:graphicFrame>
      <p:graphicFrame>
        <p:nvGraphicFramePr>
          <p:cNvPr id="8" name="Tabella 7"/>
          <p:cNvGraphicFramePr>
            <a:graphicFrameLocks noGrp="1"/>
          </p:cNvGraphicFramePr>
          <p:nvPr/>
        </p:nvGraphicFramePr>
        <p:xfrm>
          <a:off x="3218688" y="5320517"/>
          <a:ext cx="4496562" cy="436245"/>
        </p:xfrm>
        <a:graphic>
          <a:graphicData uri="http://schemas.openxmlformats.org/drawingml/2006/table">
            <a:tbl>
              <a:tblPr/>
              <a:tblGrid>
                <a:gridCol w="4496562"/>
              </a:tblGrid>
              <a:tr h="190500">
                <a:tc>
                  <a:txBody>
                    <a:bodyPr/>
                    <a:lstStyle/>
                    <a:p>
                      <a:pPr algn="l" fontAlgn="b"/>
                      <a:r>
                        <a:rPr lang="it-IT" sz="1400" b="0" i="0" u="none" strike="noStrike" dirty="0" smtClean="0">
                          <a:solidFill>
                            <a:srgbClr val="000000"/>
                          </a:solidFill>
                          <a:latin typeface="Calibri"/>
                        </a:rPr>
                        <a:t>Valori in milioni </a:t>
                      </a:r>
                      <a:r>
                        <a:rPr lang="it-IT" sz="1400" b="0" i="0" u="none" strike="noStrike" dirty="0">
                          <a:solidFill>
                            <a:srgbClr val="000000"/>
                          </a:solidFill>
                          <a:latin typeface="Calibri"/>
                        </a:rPr>
                        <a:t>di </a:t>
                      </a:r>
                      <a:r>
                        <a:rPr lang="it-IT" sz="1400" b="0" i="0" u="none" strike="noStrike" dirty="0" smtClean="0">
                          <a:solidFill>
                            <a:srgbClr val="000000"/>
                          </a:solidFill>
                          <a:latin typeface="Calibri"/>
                        </a:rPr>
                        <a:t>euro </a:t>
                      </a:r>
                    </a:p>
                    <a:p>
                      <a:pPr algn="l" fontAlgn="b"/>
                      <a:r>
                        <a:rPr lang="it-IT" sz="1400" b="0" i="0" u="none" strike="noStrike" dirty="0" smtClean="0">
                          <a:solidFill>
                            <a:srgbClr val="000000"/>
                          </a:solidFill>
                          <a:latin typeface="Calibri"/>
                        </a:rPr>
                        <a:t>Fonte</a:t>
                      </a:r>
                      <a:r>
                        <a:rPr lang="it-IT" sz="1400" b="0" i="0" u="none" strike="noStrike" dirty="0">
                          <a:solidFill>
                            <a:srgbClr val="000000"/>
                          </a:solidFill>
                          <a:latin typeface="Calibri"/>
                        </a:rPr>
                        <a:t>: Banca dati bilanci autonomie locali </a:t>
                      </a:r>
                      <a:r>
                        <a:rPr lang="it-IT" sz="1400" b="0" i="0" u="none" strike="noStrike" dirty="0" err="1">
                          <a:solidFill>
                            <a:srgbClr val="000000"/>
                          </a:solidFill>
                          <a:latin typeface="Calibri"/>
                        </a:rPr>
                        <a:t>Ires</a:t>
                      </a:r>
                      <a:r>
                        <a:rPr lang="it-IT" sz="1400" b="0" i="0" u="none" strike="noStrike" dirty="0">
                          <a:solidFill>
                            <a:srgbClr val="000000"/>
                          </a:solidFill>
                          <a:latin typeface="Calibri"/>
                        </a:rPr>
                        <a:t> </a:t>
                      </a:r>
                      <a:r>
                        <a:rPr lang="it-IT" sz="1400" b="0" i="0" u="none" strike="noStrike" dirty="0" err="1">
                          <a:solidFill>
                            <a:srgbClr val="000000"/>
                          </a:solidFill>
                          <a:latin typeface="Calibri"/>
                        </a:rPr>
                        <a:t>Morosini</a:t>
                      </a:r>
                      <a:endParaRPr lang="it-IT" sz="14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9" name="CasellaDiTesto 8"/>
          <p:cNvSpPr txBox="1"/>
          <p:nvPr/>
        </p:nvSpPr>
        <p:spPr>
          <a:xfrm>
            <a:off x="292608" y="1877568"/>
            <a:ext cx="2511552" cy="4247317"/>
          </a:xfrm>
          <a:prstGeom prst="rect">
            <a:avLst/>
          </a:prstGeom>
          <a:noFill/>
        </p:spPr>
        <p:txBody>
          <a:bodyPr wrap="square" rtlCol="0">
            <a:spAutoFit/>
          </a:bodyPr>
          <a:lstStyle/>
          <a:p>
            <a:r>
              <a:rPr lang="it-IT" dirty="0" smtClean="0"/>
              <a:t>La pressione tributaria dei comuni si è quasi raddoppiata nell’arco del quadriennio considerato, da 475 a 870 euro pro-capite. </a:t>
            </a:r>
          </a:p>
          <a:p>
            <a:r>
              <a:rPr lang="it-IT" dirty="0" smtClean="0"/>
              <a:t>L’equilibrio di parte corrente (il rapporto tra entrate correnti e spese correnti più le spese per interessi passivi) è molto alto: 111,8 nel 2013, a conferma che i comuni hanno discreti margini di manovra</a:t>
            </a:r>
            <a:endParaRPr lang="it-IT" dirty="0"/>
          </a:p>
        </p:txBody>
      </p:sp>
      <p:sp>
        <p:nvSpPr>
          <p:cNvPr id="10" name="CasellaDiTesto 9"/>
          <p:cNvSpPr txBox="1"/>
          <p:nvPr/>
        </p:nvSpPr>
        <p:spPr>
          <a:xfrm>
            <a:off x="8741664" y="2023872"/>
            <a:ext cx="3108960" cy="2308324"/>
          </a:xfrm>
          <a:prstGeom prst="rect">
            <a:avLst/>
          </a:prstGeom>
          <a:noFill/>
        </p:spPr>
        <p:txBody>
          <a:bodyPr wrap="square" rtlCol="0">
            <a:spAutoFit/>
          </a:bodyPr>
          <a:lstStyle/>
          <a:p>
            <a:r>
              <a:rPr lang="it-IT" dirty="0" smtClean="0"/>
              <a:t>Molto alta è anche l’incidenza dell’avanzo di amministrazione, che è cresciuta dal 20,4 % al 26,2% nel 2010/2013. </a:t>
            </a:r>
          </a:p>
          <a:p>
            <a:r>
              <a:rPr lang="it-IT" dirty="0" smtClean="0"/>
              <a:t>In termini pro-capite, l’avanzo di amministrazione vale 389 euro nel 2010 e 574 euro nel 2013.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La riduzione della spesa</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 </a:t>
            </a: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4093428"/>
          </a:xfrm>
          <a:prstGeom prst="rect">
            <a:avLst/>
          </a:prstGeom>
        </p:spPr>
        <p:txBody>
          <a:bodyPr wrap="square">
            <a:spAutoFit/>
          </a:bodyPr>
          <a:lstStyle/>
          <a:p>
            <a:pPr eaLnBrk="1" hangingPunct="1"/>
            <a:endParaRPr lang="it-IT" sz="2000" b="1" dirty="0" smtClean="0"/>
          </a:p>
          <a:p>
            <a:r>
              <a:rPr lang="it-IT" sz="2000" dirty="0" smtClean="0"/>
              <a:t>La riduzione della spesa regionale risente, oltre dell’accantonamento disposto dalle norme statali, anche degli oneri per il servizio ferroviario posti a carico del bilancio regionale dall’articolo 17 del decreto legge 66/2014 nell’importo di 9,6 milioni di euro per l'anno 2014 (e non previsto nel bilancio di previsione iniziale 2014) e di 23 milioni di euro annui a decorrere dall'anno 2015.</a:t>
            </a:r>
          </a:p>
          <a:p>
            <a:endParaRPr lang="it-IT" sz="2000" dirty="0" smtClean="0"/>
          </a:p>
          <a:p>
            <a:r>
              <a:rPr lang="it-IT" sz="2000" dirty="0" smtClean="0"/>
              <a:t>Dunque, </a:t>
            </a:r>
            <a:r>
              <a:rPr lang="it-IT" sz="2000" b="1" dirty="0" smtClean="0"/>
              <a:t>l’entità della manovra finanziaria 2015 è quantificabile in 102,8 milioni di euro</a:t>
            </a:r>
          </a:p>
          <a:p>
            <a:r>
              <a:rPr lang="it-IT" sz="2000" dirty="0" smtClean="0"/>
              <a:t>derivanti per 55 milioni dalla diminuzione della previsione delle entrate regionali, per 24 milioni dall’incremento dell’accantonamento per il risanamento della finanza pubblica nazionale e per 23 milioni per il pagamento dei servizi ferroviari.</a:t>
            </a:r>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5</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previsione di spesa</a:t>
            </a:r>
            <a:endParaRPr lang="it-IT" dirty="0"/>
          </a:p>
        </p:txBody>
      </p:sp>
      <p:sp>
        <p:nvSpPr>
          <p:cNvPr id="3" name="Segnaposto numero diapositiva 2"/>
          <p:cNvSpPr>
            <a:spLocks noGrp="1"/>
          </p:cNvSpPr>
          <p:nvPr>
            <p:ph type="sldNum" sz="quarter" idx="12"/>
          </p:nvPr>
        </p:nvSpPr>
        <p:spPr/>
        <p:txBody>
          <a:bodyPr/>
          <a:lstStyle/>
          <a:p>
            <a:fld id="{FC5778F8-8D2D-439D-A8ED-D7E1C57E7903}" type="slidenum">
              <a:rPr lang="it-IT" altLang="it-IT" smtClean="0"/>
              <a:pPr/>
              <a:t>6</a:t>
            </a:fld>
            <a:endParaRPr lang="it-IT" altLang="it-IT"/>
          </a:p>
        </p:txBody>
      </p:sp>
      <p:graphicFrame>
        <p:nvGraphicFramePr>
          <p:cNvPr id="5" name="Tabella 4"/>
          <p:cNvGraphicFramePr>
            <a:graphicFrameLocks noGrp="1"/>
          </p:cNvGraphicFramePr>
          <p:nvPr/>
        </p:nvGraphicFramePr>
        <p:xfrm>
          <a:off x="1935480" y="1818746"/>
          <a:ext cx="7452359" cy="4768215"/>
        </p:xfrm>
        <a:graphic>
          <a:graphicData uri="http://schemas.openxmlformats.org/drawingml/2006/table">
            <a:tbl>
              <a:tblPr/>
              <a:tblGrid>
                <a:gridCol w="2129245"/>
                <a:gridCol w="1523362"/>
                <a:gridCol w="1441136"/>
                <a:gridCol w="1129539"/>
                <a:gridCol w="1229077"/>
              </a:tblGrid>
              <a:tr h="200025">
                <a:tc>
                  <a:txBody>
                    <a:bodyPr/>
                    <a:lstStyle/>
                    <a:p>
                      <a:pPr algn="l" fontAlgn="t"/>
                      <a:r>
                        <a:rPr lang="it-IT" sz="1200" b="0" i="0" u="none" strike="noStrike" dirty="0">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it-IT" sz="1200" b="0" i="0" u="none" strike="noStrike">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it-IT" sz="1200" b="0" i="0" u="none" strike="noStrike">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r>
                        <a:rPr lang="it-IT" sz="1200" b="0" i="0" u="none" strike="noStrike">
                          <a:solidFill>
                            <a:srgbClr val="000000"/>
                          </a:solidFill>
                          <a:latin typeface="Arial"/>
                        </a:rPr>
                        <a:t>dati in milioni di euro</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r>
              <a:tr h="238125">
                <a:tc>
                  <a:txBody>
                    <a:bodyPr/>
                    <a:lstStyle/>
                    <a:p>
                      <a:pPr algn="l" fontAlgn="t"/>
                      <a:r>
                        <a:rPr lang="en-US" sz="1200" b="1" i="0" u="none" strike="noStrike" dirty="0">
                          <a:solidFill>
                            <a:srgbClr val="000000"/>
                          </a:solidFill>
                          <a:latin typeface="Arial"/>
                        </a:rPr>
                        <a:t>PREVISIONE SPESA</a:t>
                      </a:r>
                      <a:endParaRPr lang="it-IT" sz="1200" b="1" i="0" u="none" strike="noStrike" dirty="0">
                        <a:solidFill>
                          <a:srgbClr val="000000"/>
                        </a:solidFill>
                        <a:latin typeface="Arial"/>
                      </a:endParaRPr>
                    </a:p>
                  </a:txBody>
                  <a:tcPr marL="9525" marR="9525" marT="9525" marB="0">
                    <a:lnL w="12700" cap="flat" cmpd="sng" algn="ctr">
                      <a:solidFill>
                        <a:srgbClr val="DADC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en-US" sz="1200" b="1" i="0" u="none" strike="noStrike" dirty="0">
                          <a:solidFill>
                            <a:srgbClr val="000000"/>
                          </a:solidFill>
                          <a:latin typeface="Times New Roman"/>
                        </a:rPr>
                        <a:t>2014</a:t>
                      </a:r>
                      <a:endParaRPr lang="it-IT" sz="1200" b="1" i="0" u="none" strike="noStrike" dirty="0">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t"/>
                      <a:r>
                        <a:rPr lang="en-US" sz="1200" b="1" i="0" u="none" strike="noStrike" dirty="0">
                          <a:solidFill>
                            <a:srgbClr val="000000"/>
                          </a:solidFill>
                          <a:latin typeface="Times New Roman"/>
                        </a:rPr>
                        <a:t>2015</a:t>
                      </a:r>
                      <a:endParaRPr lang="it-IT" sz="1200" b="1"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200025">
                <a:tc>
                  <a:txBody>
                    <a:bodyPr/>
                    <a:lstStyle/>
                    <a:p>
                      <a:pPr algn="l" fontAlgn="t"/>
                      <a:r>
                        <a:rPr lang="en-US" sz="1200" b="0" i="0" u="none" strike="noStrike">
                          <a:solidFill>
                            <a:srgbClr val="000000"/>
                          </a:solidFill>
                          <a:latin typeface="Calibri"/>
                        </a:rPr>
                        <a:t> </a:t>
                      </a:r>
                      <a:endParaRPr lang="it-IT" sz="1200" b="0" i="0" u="none" strike="noStrike">
                        <a:solidFill>
                          <a:srgbClr val="000000"/>
                        </a:solidFill>
                        <a:latin typeface="Calibri"/>
                      </a:endParaRPr>
                    </a:p>
                  </a:txBody>
                  <a:tcPr marL="9525" marR="9525" marT="9525" marB="0">
                    <a:lnL w="12700" cap="flat" cmpd="sng" algn="ctr">
                      <a:solidFill>
                        <a:srgbClr val="DADC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TOTALE</a:t>
                      </a:r>
                      <a:endParaRPr lang="it-IT" sz="1200" b="0"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Times New Roman"/>
                        </a:rPr>
                        <a:t>TOTALE</a:t>
                      </a:r>
                      <a:endParaRPr lang="it-IT" sz="1200" b="0" i="0" u="none" strike="noStrike" dirty="0">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Times New Roman"/>
                        </a:rPr>
                        <a:t>∆% </a:t>
                      </a:r>
                      <a:r>
                        <a:rPr lang="en-US" sz="1200" b="0" i="0" u="none" strike="noStrike" dirty="0" err="1">
                          <a:solidFill>
                            <a:srgbClr val="000000"/>
                          </a:solidFill>
                          <a:latin typeface="Times New Roman"/>
                        </a:rPr>
                        <a:t>vs</a:t>
                      </a:r>
                      <a:r>
                        <a:rPr lang="en-US" sz="1200" b="0" i="0" u="none" strike="noStrike" dirty="0">
                          <a:solidFill>
                            <a:srgbClr val="000000"/>
                          </a:solidFill>
                          <a:latin typeface="Times New Roman"/>
                        </a:rPr>
                        <a:t> 2014</a:t>
                      </a:r>
                      <a:endParaRPr lang="it-IT" sz="12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ea typeface="Arial"/>
                        </a:rPr>
                        <a:t>∆ vs 2014</a:t>
                      </a:r>
                      <a:endParaRPr lang="it-IT" sz="1200" b="0" i="0" u="none" strike="noStrike">
                        <a:solidFill>
                          <a:srgbClr val="000000"/>
                        </a:solidFill>
                        <a:latin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025">
                <a:tc>
                  <a:txBody>
                    <a:bodyPr/>
                    <a:lstStyle/>
                    <a:p>
                      <a:pPr algn="l" fontAlgn="t"/>
                      <a:r>
                        <a:rPr lang="it-IT" sz="1200" b="1" i="0" u="none" strike="noStrike">
                          <a:solidFill>
                            <a:srgbClr val="000000"/>
                          </a:solidFill>
                          <a:latin typeface="Times New Roman"/>
                        </a:rPr>
                        <a:t>S PESE PER L'ATTIVITA' DELLA REGIONE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200" b="1" i="0" u="none" strike="noStrike">
                          <a:solidFill>
                            <a:srgbClr val="000000"/>
                          </a:solidFill>
                          <a:latin typeface="Times New Roman"/>
                        </a:rPr>
                        <a:t>1.076,86</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973,84</a:t>
                      </a:r>
                      <a:endParaRPr lang="it-IT" sz="1200" b="1" i="0" u="none" strike="noStrike">
                        <a:solidFill>
                          <a:srgbClr val="000000"/>
                        </a:solidFill>
                        <a:latin typeface="Times New Roman"/>
                      </a:endParaRPr>
                    </a:p>
                  </a:txBody>
                  <a:tcPr marL="171450"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FF0000"/>
                          </a:solidFill>
                          <a:latin typeface="Times New Roman"/>
                        </a:rPr>
                        <a:t>-9,57%</a:t>
                      </a:r>
                      <a:endParaRPr lang="it-IT" sz="1200" b="1" i="0" u="none" strike="noStrike" dirty="0">
                        <a:solidFill>
                          <a:srgbClr val="FF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FF0000"/>
                          </a:solidFill>
                          <a:latin typeface="Times New Roman"/>
                        </a:rPr>
                        <a:t>-103,03</a:t>
                      </a:r>
                      <a:endParaRPr lang="it-IT" sz="1200" b="1" i="0" u="none" strike="noStrike">
                        <a:solidFill>
                          <a:srgbClr val="FF0000"/>
                        </a:solidFill>
                        <a:latin typeface="Times New Roman"/>
                      </a:endParaRPr>
                    </a:p>
                  </a:txBody>
                  <a:tcPr marL="171450"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6825">
                <a:tc>
                  <a:txBody>
                    <a:bodyPr/>
                    <a:lstStyle/>
                    <a:p>
                      <a:pPr algn="l" fontAlgn="t"/>
                      <a:r>
                        <a:rPr lang="it-IT" sz="1200" b="1" i="0" u="none" strike="noStrike">
                          <a:solidFill>
                            <a:srgbClr val="000000"/>
                          </a:solidFill>
                          <a:latin typeface="Times New Roman"/>
                        </a:rPr>
                        <a:t>FUNZIONE 17: CONCORSO DELLA REGIONE AL RIEQUILIBRIO DELLA FINANZA PUBBLICA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196,71</a:t>
                      </a:r>
                      <a:endParaRPr lang="it-IT" sz="1200" b="1" i="0" u="none" strike="noStrike">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220,8</a:t>
                      </a:r>
                      <a:endParaRPr lang="it-IT" sz="1200" b="1" i="0" u="none" strike="noStrike">
                        <a:solidFill>
                          <a:srgbClr val="000000"/>
                        </a:solidFill>
                        <a:latin typeface="Times New Roman"/>
                      </a:endParaRPr>
                    </a:p>
                  </a:txBody>
                  <a:tcPr marL="171450"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latin typeface="Times New Roman"/>
                        </a:rPr>
                        <a:t>12,25%</a:t>
                      </a:r>
                      <a:endParaRPr lang="it-IT" sz="1200" b="1" i="0" u="none" strike="noStrike" dirty="0">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24,09</a:t>
                      </a:r>
                      <a:endParaRPr lang="it-IT" sz="1200" b="1" i="0" u="none" strike="noStrike">
                        <a:solidFill>
                          <a:srgbClr val="00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25">
                <a:tc>
                  <a:txBody>
                    <a:bodyPr/>
                    <a:lstStyle/>
                    <a:p>
                      <a:pPr algn="l" fontAlgn="t"/>
                      <a:r>
                        <a:rPr lang="en-US" sz="1200" b="1" i="0" u="none" strike="noStrike">
                          <a:solidFill>
                            <a:srgbClr val="000000"/>
                          </a:solidFill>
                          <a:latin typeface="Times New Roman"/>
                        </a:rPr>
                        <a:t>REGIONALIZZAZIONE FF.SS.*</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Calibri"/>
                        </a:rPr>
                        <a:t> </a:t>
                      </a:r>
                      <a:endParaRPr lang="it-IT" sz="1200" b="0" i="0" u="none" strike="noStrike">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23</a:t>
                      </a:r>
                      <a:endParaRPr lang="it-IT" sz="1200" b="1" i="0" u="none" strike="noStrike">
                        <a:solidFill>
                          <a:srgbClr val="00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200" b="1" i="0" u="none" strike="noStrike" dirty="0" err="1">
                          <a:solidFill>
                            <a:srgbClr val="000000"/>
                          </a:solidFill>
                          <a:latin typeface="Times New Roman"/>
                        </a:rPr>
                        <a:t>n.a</a:t>
                      </a:r>
                      <a:r>
                        <a:rPr lang="en-US" sz="1200" b="1" i="0" u="none" strike="noStrike" dirty="0">
                          <a:solidFill>
                            <a:srgbClr val="000000"/>
                          </a:solidFill>
                          <a:latin typeface="Times New Roman"/>
                        </a:rPr>
                        <a:t>.</a:t>
                      </a:r>
                      <a:endParaRPr lang="it-IT" sz="1200" b="1"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23</a:t>
                      </a:r>
                      <a:endParaRPr lang="it-IT" sz="1200" b="1" i="0" u="none" strike="noStrike">
                        <a:solidFill>
                          <a:srgbClr val="00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125">
                <a:tc>
                  <a:txBody>
                    <a:bodyPr/>
                    <a:lstStyle/>
                    <a:p>
                      <a:pPr algn="l" fontAlgn="t"/>
                      <a:r>
                        <a:rPr lang="en-US" sz="1200" b="1" i="0" u="none" strike="noStrike">
                          <a:solidFill>
                            <a:srgbClr val="000000"/>
                          </a:solidFill>
                          <a:latin typeface="Times New Roman"/>
                        </a:rPr>
                        <a:t>TOTALE PARTE I</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200" b="1" i="0" u="none" strike="noStrike">
                          <a:solidFill>
                            <a:srgbClr val="000000"/>
                          </a:solidFill>
                          <a:latin typeface="Times New Roman"/>
                        </a:rPr>
                        <a:t>1.273,57</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1.217,64</a:t>
                      </a:r>
                      <a:endParaRPr lang="it-IT" sz="1200" b="1" i="0" u="none" strike="noStrike">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FF0000"/>
                          </a:solidFill>
                          <a:latin typeface="Times New Roman"/>
                        </a:rPr>
                        <a:t>-4,39%</a:t>
                      </a:r>
                      <a:endParaRPr lang="it-IT" sz="1200" b="1" i="0" u="none" strike="noStrike" dirty="0">
                        <a:solidFill>
                          <a:srgbClr val="FF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FF0000"/>
                          </a:solidFill>
                          <a:latin typeface="Times New Roman"/>
                        </a:rPr>
                        <a:t>-55,94</a:t>
                      </a:r>
                      <a:endParaRPr lang="it-IT" sz="1200" b="1" i="0" u="none" strike="noStrike">
                        <a:solidFill>
                          <a:srgbClr val="FF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t"/>
                      <a:r>
                        <a:rPr lang="it-IT" sz="1200" b="0" i="0" u="none" strike="noStrike">
                          <a:solidFill>
                            <a:srgbClr val="000000"/>
                          </a:solidFill>
                          <a:latin typeface="Times New Roman"/>
                        </a:rPr>
                        <a:t>TITOLO III:</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fontAlgn="t"/>
                      <a:r>
                        <a:rPr lang="en-US" sz="1200" b="0" i="0" u="none" strike="noStrike">
                          <a:solidFill>
                            <a:srgbClr val="000000"/>
                          </a:solidFill>
                          <a:latin typeface="Times New Roman"/>
                        </a:rPr>
                        <a:t>46,43</a:t>
                      </a:r>
                      <a:endParaRPr lang="it-IT" sz="1200" b="0" i="0" u="none" strike="noStrike">
                        <a:solidFill>
                          <a:srgbClr val="000000"/>
                        </a:solidFill>
                        <a:latin typeface="Times New Roman"/>
                      </a:endParaRPr>
                    </a:p>
                  </a:txBody>
                  <a:tcPr marL="171450"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47,36</a:t>
                      </a:r>
                      <a:endParaRPr lang="it-IT" sz="1200" b="0" i="0" u="none" strike="noStrike">
                        <a:solidFill>
                          <a:srgbClr val="00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dirty="0">
                          <a:solidFill>
                            <a:srgbClr val="000000"/>
                          </a:solidFill>
                          <a:latin typeface="Times New Roman"/>
                        </a:rPr>
                        <a:t>2,02%</a:t>
                      </a:r>
                      <a:endParaRPr lang="it-IT" sz="1200" b="0" i="0" u="none" strike="noStrike" dirty="0">
                        <a:solidFill>
                          <a:srgbClr val="00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0,94</a:t>
                      </a:r>
                      <a:endParaRPr lang="it-IT" sz="1200" b="0" i="0" u="none" strike="noStrike">
                        <a:solidFill>
                          <a:srgbClr val="000000"/>
                        </a:solidFill>
                        <a:latin typeface="Times New Roman"/>
                      </a:endParaRPr>
                    </a:p>
                  </a:txBody>
                  <a:tcPr marL="342900"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algn="l" fontAlgn="t"/>
                      <a:r>
                        <a:rPr lang="it-IT" sz="1200" b="0" i="0" u="none" strike="noStrike">
                          <a:solidFill>
                            <a:srgbClr val="000000"/>
                          </a:solidFill>
                          <a:latin typeface="Times New Roman"/>
                        </a:rPr>
                        <a:t>QUOTA CAPITALE RIMBORSO PRESTITI</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r>
              <a:tr h="200025">
                <a:tc>
                  <a:txBody>
                    <a:bodyPr/>
                    <a:lstStyle/>
                    <a:p>
                      <a:pPr algn="l" fontAlgn="t"/>
                      <a:r>
                        <a:rPr lang="en-US" sz="1200" b="1" i="0" u="none" strike="noStrike">
                          <a:solidFill>
                            <a:srgbClr val="000000"/>
                          </a:solidFill>
                          <a:latin typeface="Times New Roman"/>
                        </a:rPr>
                        <a:t>TOTALE</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200" b="1" i="0" u="none" strike="noStrike">
                          <a:solidFill>
                            <a:srgbClr val="000000"/>
                          </a:solidFill>
                          <a:latin typeface="Times New Roman"/>
                        </a:rPr>
                        <a:t>1.320,00</a:t>
                      </a:r>
                      <a:endParaRPr lang="it-IT" sz="1200" b="1" i="0" u="none" strike="noStrike">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1.265,00</a:t>
                      </a:r>
                      <a:endParaRPr lang="it-IT" sz="1200" b="1" i="0" u="none" strike="noStrike">
                        <a:solidFill>
                          <a:srgbClr val="00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FF0000"/>
                          </a:solidFill>
                          <a:latin typeface="Times New Roman"/>
                        </a:rPr>
                        <a:t>-4,17%</a:t>
                      </a:r>
                      <a:endParaRPr lang="it-IT" sz="1200" b="1" i="0" u="none" strike="noStrike" dirty="0">
                        <a:solidFill>
                          <a:srgbClr val="FF0000"/>
                        </a:solidFill>
                        <a:latin typeface="Times New Roman"/>
                      </a:endParaRPr>
                    </a:p>
                  </a:txBody>
                  <a:tcPr marL="857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FF0000"/>
                          </a:solidFill>
                          <a:latin typeface="Times New Roman"/>
                        </a:rPr>
                        <a:t>-55</a:t>
                      </a:r>
                      <a:endParaRPr lang="it-IT" sz="1200" b="1" i="0" u="none" strike="noStrike">
                        <a:solidFill>
                          <a:srgbClr val="FF0000"/>
                        </a:solidFill>
                        <a:latin typeface="Times New Roman"/>
                      </a:endParaRPr>
                    </a:p>
                  </a:txBody>
                  <a:tcPr marL="25717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25">
                <a:tc>
                  <a:txBody>
                    <a:bodyPr/>
                    <a:lstStyle/>
                    <a:p>
                      <a:pPr algn="l" fontAlgn="t"/>
                      <a:r>
                        <a:rPr lang="it-IT" sz="1200" b="0" i="0" u="none" strike="noStrike">
                          <a:solidFill>
                            <a:srgbClr val="000000"/>
                          </a:solidFill>
                          <a:latin typeface="Times New Roman"/>
                        </a:rPr>
                        <a:t>* - Le FF.SS. Saranno classificate nella relativa UPB - Trasporto ferroviario</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it-IT" sz="1200" b="0" i="0" u="none" strike="noStrike" dirty="0">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it-IT" sz="1200" b="0" i="0" u="none" strike="noStrike">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it-IT" sz="1200" b="0" i="0" u="none" strike="noStrike" dirty="0">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a:txBody>
                    <a:bodyPr/>
                    <a:lstStyle/>
                    <a:p>
                      <a:pPr algn="l" fontAlgn="t"/>
                      <a:r>
                        <a:rPr lang="it-IT" sz="1200" b="0" i="0" u="none" strike="noStrike" dirty="0">
                          <a:solidFill>
                            <a:srgbClr val="000000"/>
                          </a:solidFill>
                          <a:latin typeface="Calibri"/>
                        </a:rPr>
                        <a:t> </a:t>
                      </a:r>
                    </a:p>
                  </a:txBody>
                  <a:tcPr marL="9525" marR="9525" marT="9525" marB="0">
                    <a:lnL w="12700" cap="flat" cmpd="sng" algn="ctr">
                      <a:solidFill>
                        <a:srgbClr val="DADCDD"/>
                      </a:solidFill>
                      <a:prstDash val="solid"/>
                      <a:round/>
                      <a:headEnd type="none" w="med" len="med"/>
                      <a:tailEnd type="none" w="med" len="med"/>
                    </a:lnL>
                    <a:lnR w="12700" cap="flat" cmpd="sng" algn="ctr">
                      <a:solidFill>
                        <a:srgbClr val="DADC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Quanto vale la spesa pubblica regionalizzata al confronto con gli altri territori</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La Valle d’Aosta può contare su una spesa pubblica pro-capite molto più alta rispetto alle altre Regioni.</a:t>
            </a:r>
          </a:p>
          <a:p>
            <a:pPr marL="0" indent="0" fontAlgn="auto">
              <a:spcAft>
                <a:spcPts val="0"/>
              </a:spcAft>
              <a:buNone/>
            </a:pPr>
            <a:endParaRPr lang="it-IT" sz="1600" dirty="0" smtClean="0">
              <a:solidFill>
                <a:schemeClr val="bg1"/>
              </a:solidFill>
            </a:endParaRP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3785652"/>
          </a:xfrm>
          <a:prstGeom prst="rect">
            <a:avLst/>
          </a:prstGeom>
        </p:spPr>
        <p:txBody>
          <a:bodyPr wrap="square">
            <a:spAutoFit/>
          </a:bodyPr>
          <a:lstStyle/>
          <a:p>
            <a:pPr eaLnBrk="1" hangingPunct="1"/>
            <a:endParaRPr lang="it-IT" sz="2000" b="1" dirty="0" smtClean="0"/>
          </a:p>
          <a:p>
            <a:r>
              <a:rPr lang="it-IT" sz="2000" dirty="0" smtClean="0"/>
              <a:t>La regionalizzazione della spesa pubblica per consumi finali (pari  alla spesa pubblica totale meno pensioni, interessi, altre spese correnti e in conto capitale) ci offre un confronto a livello territoriale. I dati indicano il costo sostenuto mediamente da ciascun abitante di ciascuna regione italiana per servizi pubblici, tanto generali quanto effettivamente erogati da enti locali residenti nelle regioni, al netto di quelle spese collettive che non ha senso regionalizzare, come la difesa nazionale o l’ordine pubblico. Per il 2011 Si passa dai 3.900 euro a testa della Lombardia ai quasi </a:t>
            </a:r>
            <a:r>
              <a:rPr lang="it-IT" sz="2000" b="1" dirty="0" smtClean="0"/>
              <a:t>9.200 della Valle d’Aosta</a:t>
            </a:r>
            <a:r>
              <a:rPr lang="it-IT" sz="2000" dirty="0" smtClean="0"/>
              <a:t>; la media per l’Italia è di 4.500 euro. La fascia alta è occupata prevalentemente dalle regioni meridionali con una spesa pro capite sovente superiore ai 5.000 euro.</a:t>
            </a:r>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7</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Il Pil regionale nel 2013</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 </a:t>
            </a:r>
          </a:p>
          <a:p>
            <a:pPr marL="0" indent="0" fontAlgn="auto">
              <a:spcAft>
                <a:spcPts val="0"/>
              </a:spcAft>
              <a:buNone/>
            </a:pPr>
            <a:endParaRPr lang="it-IT" sz="1600" dirty="0" smtClean="0">
              <a:solidFill>
                <a:schemeClr val="bg1"/>
              </a:solidFill>
            </a:endParaRP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56312" y="1828800"/>
            <a:ext cx="9642763" cy="3785652"/>
          </a:xfrm>
          <a:prstGeom prst="rect">
            <a:avLst/>
          </a:prstGeom>
        </p:spPr>
        <p:txBody>
          <a:bodyPr wrap="square">
            <a:spAutoFit/>
          </a:bodyPr>
          <a:lstStyle/>
          <a:p>
            <a:pPr eaLnBrk="1" hangingPunct="1"/>
            <a:endParaRPr lang="it-IT" sz="2000" b="1" dirty="0" smtClean="0"/>
          </a:p>
          <a:p>
            <a:r>
              <a:rPr lang="it-IT" sz="2000" dirty="0" smtClean="0"/>
              <a:t>Per il 2013 il </a:t>
            </a:r>
            <a:r>
              <a:rPr lang="it-IT" sz="2000" i="1" dirty="0" smtClean="0"/>
              <a:t>PIL in termini correnti </a:t>
            </a:r>
            <a:r>
              <a:rPr lang="it-IT" sz="2000" dirty="0" smtClean="0"/>
              <a:t>della</a:t>
            </a:r>
            <a:r>
              <a:rPr lang="it-IT" sz="2000" b="1" dirty="0" smtClean="0"/>
              <a:t> Valle d’Aosta</a:t>
            </a:r>
            <a:r>
              <a:rPr lang="it-IT" sz="2000" dirty="0" smtClean="0"/>
              <a:t>  ammonta a 4.721,9 milioni di euro e si registra in aumento rispetto al 2012. </a:t>
            </a:r>
          </a:p>
          <a:p>
            <a:r>
              <a:rPr lang="it-IT" sz="2000" dirty="0" smtClean="0"/>
              <a:t>Per lo stesso anno un valore del </a:t>
            </a:r>
            <a:r>
              <a:rPr lang="it-IT" sz="2000" i="1" dirty="0" smtClean="0"/>
              <a:t>PIL per abitante</a:t>
            </a:r>
            <a:r>
              <a:rPr lang="it-IT" sz="2000" dirty="0" smtClean="0"/>
              <a:t> di 36.832,4 euro colloca la Valle d’Aosta in seconda posizione a livello nazionale. Rispetto al 2013 il </a:t>
            </a:r>
            <a:r>
              <a:rPr lang="it-IT" sz="2000" i="1" dirty="0" smtClean="0"/>
              <a:t>valore aggiunto</a:t>
            </a:r>
            <a:r>
              <a:rPr lang="it-IT" sz="2000" dirty="0" smtClean="0"/>
              <a:t> a prezzi correnti (4.104,3 milioni di euro) si registra in incremento e, per branca di attività, l’aumento è da ricondurre in primo luogo ai servizi. La </a:t>
            </a:r>
            <a:r>
              <a:rPr lang="it-IT" sz="2000" i="1" dirty="0" smtClean="0"/>
              <a:t>spesa per consumi finali delle famiglie</a:t>
            </a:r>
            <a:r>
              <a:rPr lang="it-IT" sz="2000" dirty="0" smtClean="0"/>
              <a:t> ammonta  a 2.826 milioni di euro, rispetto al 2013 è in diminuzione. </a:t>
            </a:r>
          </a:p>
          <a:p>
            <a:r>
              <a:rPr lang="it-IT" sz="2000" dirty="0" smtClean="0"/>
              <a:t>Per </a:t>
            </a:r>
            <a:r>
              <a:rPr lang="it-IT" sz="2000" i="1" dirty="0" smtClean="0"/>
              <a:t>reddito disponibile lordo pro-capite</a:t>
            </a:r>
            <a:r>
              <a:rPr lang="it-IT" sz="2000" dirty="0" smtClean="0"/>
              <a:t> (21.377,1 euro), sebbene in diminuzione, la Valle d’Aosta continua ad essere la prima regione dal 2010.</a:t>
            </a:r>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8</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42836" y="289699"/>
            <a:ext cx="11537486"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La ripartizione delle spese 872 milioni stanziati nel 2015</a:t>
            </a:r>
            <a:endParaRPr lang="it-IT" sz="2800" dirty="0"/>
          </a:p>
        </p:txBody>
      </p:sp>
      <p:sp>
        <p:nvSpPr>
          <p:cNvPr id="3" name="Segnaposto testo 2"/>
          <p:cNvSpPr txBox="1">
            <a:spLocks/>
          </p:cNvSpPr>
          <p:nvPr/>
        </p:nvSpPr>
        <p:spPr>
          <a:xfrm>
            <a:off x="242835" y="1820091"/>
            <a:ext cx="2013477"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Poco più della metà della spesa è destinata alla Sanità e alla Finanza locale.</a:t>
            </a:r>
          </a:p>
        </p:txBody>
      </p:sp>
      <p:sp>
        <p:nvSpPr>
          <p:cNvPr id="4" name="Segnaposto contenuto 3"/>
          <p:cNvSpPr txBox="1">
            <a:spLocks/>
          </p:cNvSpPr>
          <p:nvPr/>
        </p:nvSpPr>
        <p:spPr>
          <a:xfrm>
            <a:off x="2811179" y="2119312"/>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210592" y="1341120"/>
            <a:ext cx="9642763" cy="5632311"/>
          </a:xfrm>
          <a:prstGeom prst="rect">
            <a:avLst/>
          </a:prstGeom>
        </p:spPr>
        <p:txBody>
          <a:bodyPr wrap="square">
            <a:spAutoFit/>
          </a:bodyPr>
          <a:lstStyle/>
          <a:p>
            <a:r>
              <a:rPr lang="it-IT" sz="2000" dirty="0" smtClean="0"/>
              <a:t> </a:t>
            </a:r>
            <a:r>
              <a:rPr lang="it-IT" sz="2000" b="1" dirty="0" smtClean="0"/>
              <a:t>La previsione di spesa è così ripartita: </a:t>
            </a:r>
          </a:p>
          <a:p>
            <a:r>
              <a:rPr lang="it-IT" sz="2000" dirty="0" smtClean="0"/>
              <a:t>253 milioni di euro sono destinati al personale (che comprende le spese per tutto il personale regionale, compresi i Vigili del fuoco e il Corpo forestale, il personale direttivo e docente delle scuole i lavoratori assunti con contratti nazionali nel settore dell'agricoltura, delle risorse naturali e dei lavori pubblici); </a:t>
            </a:r>
          </a:p>
          <a:p>
            <a:r>
              <a:rPr lang="it-IT" sz="2000" dirty="0" smtClean="0"/>
              <a:t>244 milioni per la sanità; </a:t>
            </a:r>
          </a:p>
          <a:p>
            <a:r>
              <a:rPr lang="it-IT" sz="2000" dirty="0" smtClean="0"/>
              <a:t>224 milioni alla finanza locale; </a:t>
            </a:r>
          </a:p>
          <a:p>
            <a:r>
              <a:rPr lang="it-IT" sz="2000" dirty="0" smtClean="0"/>
              <a:t>56 milioni allo sviluppo economico; </a:t>
            </a:r>
          </a:p>
          <a:p>
            <a:r>
              <a:rPr lang="it-IT" sz="2000" dirty="0" smtClean="0"/>
              <a:t>24 milioni per il governo del territorio; </a:t>
            </a:r>
          </a:p>
          <a:p>
            <a:r>
              <a:rPr lang="it-IT" sz="2000" dirty="0" smtClean="0"/>
              <a:t>17 milioni alla cultura e allo sport; </a:t>
            </a:r>
          </a:p>
          <a:p>
            <a:r>
              <a:rPr lang="it-IT" sz="2000" dirty="0" smtClean="0"/>
              <a:t>15 milioni all'istruzione primaria e secondaria; </a:t>
            </a:r>
          </a:p>
          <a:p>
            <a:r>
              <a:rPr lang="it-IT" sz="2000" dirty="0" smtClean="0"/>
              <a:t>14 milioni alle infrastrutture per mobilità e reti; </a:t>
            </a:r>
          </a:p>
          <a:p>
            <a:r>
              <a:rPr lang="it-IT" sz="2000" dirty="0" smtClean="0"/>
              <a:t>11 milioni all'istruzione universitaria; </a:t>
            </a:r>
          </a:p>
          <a:p>
            <a:r>
              <a:rPr lang="it-IT" sz="2000" dirty="0" smtClean="0"/>
              <a:t>8 milioni all'agricoltura.</a:t>
            </a:r>
          </a:p>
          <a:p>
            <a:r>
              <a:rPr lang="it-IT" sz="2000" dirty="0" smtClean="0"/>
              <a:t>Circa 6 milioni per servizi generali.</a:t>
            </a:r>
          </a:p>
          <a:p>
            <a:endParaRPr lang="it-IT" sz="2000" dirty="0" smtClean="0"/>
          </a:p>
          <a:p>
            <a:pPr eaLnBrk="1" hangingPunct="1"/>
            <a:endParaRPr lang="it-IT" sz="2000" dirty="0" smtClean="0"/>
          </a:p>
          <a:p>
            <a:pPr eaLnBrk="1" hangingPunct="1"/>
            <a:r>
              <a:rPr lang="it-IT" sz="2000" b="1" dirty="0" smtClean="0"/>
              <a:t> </a:t>
            </a:r>
            <a:endParaRPr lang="it-IT" sz="2000" dirty="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9</a:t>
            </a:fld>
            <a:endParaRPr lang="it-IT" altLang="it-IT"/>
          </a:p>
        </p:txBody>
      </p:sp>
    </p:spTree>
    <p:extLst>
      <p:ext uri="{BB962C8B-B14F-4D97-AF65-F5344CB8AC3E}">
        <p14:creationId xmlns:p14="http://schemas.microsoft.com/office/powerpoint/2010/main" xmlns="" val="1970115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TM04033927[[fn=Evento]]</Template>
  <TotalTime>8366</TotalTime>
  <Words>5831</Words>
  <Application>Microsoft Office PowerPoint</Application>
  <PresentationFormat>Personalizzato</PresentationFormat>
  <Paragraphs>514</Paragraphs>
  <Slides>44</Slides>
  <Notes>1</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Tema di Office</vt:lpstr>
      <vt:lpstr>Diapositiva 1</vt:lpstr>
      <vt:lpstr>Diapositiva 2</vt:lpstr>
      <vt:lpstr>Diapositiva 3</vt:lpstr>
      <vt:lpstr>Diapositiva 4</vt:lpstr>
      <vt:lpstr>Diapositiva 5</vt:lpstr>
      <vt:lpstr>La previsione di spesa</vt:lpstr>
      <vt:lpstr>Diapositiva 7</vt:lpstr>
      <vt:lpstr>Diapositiva 8</vt:lpstr>
      <vt:lpstr>Diapositiva 9</vt:lpstr>
      <vt:lpstr>Diapositiva 10</vt:lpstr>
      <vt:lpstr>Diapositiva 11</vt:lpstr>
      <vt:lpstr>Le risorse destinate alla finanza locale</vt:lpstr>
      <vt:lpstr>Le risorse destinate alla finanza locale/1</vt:lpstr>
      <vt:lpstr>Le risorse destinate alla finanza locale/2</vt:lpstr>
      <vt:lpstr>Le risorse destinate alle Politiche sociali</vt:lpstr>
      <vt:lpstr>Le risorse destinate alla Cultura e Sport</vt:lpstr>
      <vt:lpstr>Le risorse destinate alla Sanità</vt:lpstr>
      <vt:lpstr>Le risorse destinate ad altri settori</vt:lpstr>
      <vt:lpstr>L’assestamento proposto dalla Giunta regionale</vt:lpstr>
      <vt:lpstr>Incrementato l’accantonamento per il concorso  al riequilibrio della finanza pubblica (37 milioni)</vt:lpstr>
      <vt:lpstr>Si introduce l’Isee anche per il Bon de Chauffage</vt:lpstr>
      <vt:lpstr>Stop alla ripartizione dell’avanzo di amministrazione della finanza locale, fatta eccezione per alcune spese</vt:lpstr>
      <vt:lpstr>Modifiche alla norma sulle provvidenze a favore dei malati trapiantati</vt:lpstr>
      <vt:lpstr>Incremento della spesa sanitaria per 6,5 milioni di euro.</vt:lpstr>
      <vt:lpstr>Contributi alle famiglie in materia di disturbi dell’apprendimento.</vt:lpstr>
      <vt:lpstr>Contributo straordinario di 2,5 milioni alla Vallée d’Aoste Structure </vt:lpstr>
      <vt:lpstr>Escluso dall’obbligo di gestione associata il comune di Aosta.</vt:lpstr>
      <vt:lpstr>Le variazioni di entrata e di spesa al Bilancio di previsione 2015  (approvato nel dicembre 2014)</vt:lpstr>
      <vt:lpstr>Le variazioni di entrata e di spesa al Bilancio di previsione 2015  (approvato nel dicembre 2014)</vt:lpstr>
      <vt:lpstr>Il patto di stabilità interno delle regioni a statuto speciale</vt:lpstr>
      <vt:lpstr>L’ultimo rendiconto approvato</vt:lpstr>
      <vt:lpstr>Le tendenze principali: l’avanzo di amministrazione</vt:lpstr>
      <vt:lpstr>Il rendiconto 2013</vt:lpstr>
      <vt:lpstr>Il rendiconto 2013</vt:lpstr>
      <vt:lpstr>Criticità del Bilancio 2015</vt:lpstr>
      <vt:lpstr>Criticità</vt:lpstr>
      <vt:lpstr>Criticità</vt:lpstr>
      <vt:lpstr>Criticità</vt:lpstr>
      <vt:lpstr>Criticità</vt:lpstr>
      <vt:lpstr>Criticità</vt:lpstr>
      <vt:lpstr>Bilanci delle autonomie locali ed economia</vt:lpstr>
      <vt:lpstr>Bilanci delle autonomie locali ed economia</vt:lpstr>
      <vt:lpstr>I bilanci dei comuni valdostani nel 2010-2013</vt:lpstr>
      <vt:lpstr>I bilanci dei comuni valdostani nel 2010-2013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accordi sottoposti a verifica. In totale sono 130.</dc:title>
  <dc:creator>Francesco Montemurro</dc:creator>
  <cp:lastModifiedBy>Nome utente</cp:lastModifiedBy>
  <cp:revision>443</cp:revision>
  <dcterms:created xsi:type="dcterms:W3CDTF">2014-10-25T17:39:55Z</dcterms:created>
  <dcterms:modified xsi:type="dcterms:W3CDTF">2015-06-30T12:02:04Z</dcterms:modified>
</cp:coreProperties>
</file>